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14"/>
  </p:notesMasterIdLst>
  <p:sldIdLst>
    <p:sldId id="279" r:id="rId2"/>
    <p:sldId id="266" r:id="rId3"/>
    <p:sldId id="292" r:id="rId4"/>
    <p:sldId id="280" r:id="rId5"/>
    <p:sldId id="281" r:id="rId6"/>
    <p:sldId id="282" r:id="rId7"/>
    <p:sldId id="287" r:id="rId8"/>
    <p:sldId id="288" r:id="rId9"/>
    <p:sldId id="284" r:id="rId10"/>
    <p:sldId id="290" r:id="rId11"/>
    <p:sldId id="291" r:id="rId12"/>
    <p:sldId id="289"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974"/>
    <a:srgbClr val="7C818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89"/>
    <p:restoredTop sz="96650"/>
  </p:normalViewPr>
  <p:slideViewPr>
    <p:cSldViewPr snapToGrid="0">
      <p:cViewPr varScale="1">
        <p:scale>
          <a:sx n="93" d="100"/>
          <a:sy n="93" d="100"/>
        </p:scale>
        <p:origin x="208" y="608"/>
      </p:cViewPr>
      <p:guideLst>
        <p:guide orient="horz" pos="2160"/>
        <p:guide pos="3840"/>
      </p:guideLst>
    </p:cSldViewPr>
  </p:slideViewPr>
  <p:notesTextViewPr>
    <p:cViewPr>
      <p:scale>
        <a:sx n="1" d="1"/>
        <a:sy n="1" d="1"/>
      </p:scale>
      <p:origin x="0" y="0"/>
    </p:cViewPr>
  </p:notesTextViewPr>
  <p:sorterViewPr>
    <p:cViewPr>
      <p:scale>
        <a:sx n="170" d="100"/>
        <a:sy n="1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A356F-903A-0843-92C2-9E1A7C66657D}" type="datetimeFigureOut">
              <a:rPr kumimoji="1" lang="zh-CN" altLang="en-US" smtClean="0"/>
              <a:t>2022/7/8</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94A7DD-D557-2643-B2FB-0696CD51124D}" type="slidenum">
              <a:rPr kumimoji="1" lang="zh-CN" altLang="en-US" smtClean="0"/>
              <a:t>‹#›</a:t>
            </a:fld>
            <a:endParaRPr kumimoji="1" lang="zh-CN" altLang="en-US"/>
          </a:p>
        </p:txBody>
      </p:sp>
    </p:spTree>
    <p:extLst>
      <p:ext uri="{BB962C8B-B14F-4D97-AF65-F5344CB8AC3E}">
        <p14:creationId xmlns:p14="http://schemas.microsoft.com/office/powerpoint/2010/main" val="702543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接下来让我们进入到下一个环节。本环节汪煜同学讲为我们介绍租房的基本情况。</a:t>
            </a:r>
          </a:p>
        </p:txBody>
      </p:sp>
      <p:sp>
        <p:nvSpPr>
          <p:cNvPr id="4" name="灯片编号占位符 3"/>
          <p:cNvSpPr>
            <a:spLocks noGrp="1"/>
          </p:cNvSpPr>
          <p:nvPr>
            <p:ph type="sldNum" sz="quarter" idx="5"/>
          </p:nvPr>
        </p:nvSpPr>
        <p:spPr/>
        <p:txBody>
          <a:bodyPr/>
          <a:lstStyle/>
          <a:p>
            <a:fld id="{D894A7DD-D557-2643-B2FB-0696CD51124D}" type="slidenum">
              <a:rPr kumimoji="1" lang="zh-CN" altLang="en-US" smtClean="0"/>
              <a:t>2</a:t>
            </a:fld>
            <a:endParaRPr kumimoji="1" lang="zh-CN" altLang="en-US"/>
          </a:p>
        </p:txBody>
      </p:sp>
    </p:spTree>
    <p:extLst>
      <p:ext uri="{BB962C8B-B14F-4D97-AF65-F5344CB8AC3E}">
        <p14:creationId xmlns:p14="http://schemas.microsoft.com/office/powerpoint/2010/main" val="1721749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91106D-B2BE-0E4D-8516-B3876D957ADD}"/>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08E5BE2D-DC06-4B42-8727-368B547A7F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C2CF1936-906D-4949-83A5-7CD124A02729}"/>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5" name="页脚占位符 4">
            <a:extLst>
              <a:ext uri="{FF2B5EF4-FFF2-40B4-BE49-F238E27FC236}">
                <a16:creationId xmlns:a16="http://schemas.microsoft.com/office/drawing/2014/main" id="{E6C261C4-EFEC-D145-A3AB-3457C7A42B51}"/>
              </a:ext>
            </a:extLst>
          </p:cNvPr>
          <p:cNvSpPr>
            <a:spLocks noGrp="1"/>
          </p:cNvSpPr>
          <p:nvPr>
            <p:ph type="ftr" sz="quarter" idx="11"/>
          </p:nvPr>
        </p:nvSpPr>
        <p:spPr/>
        <p:txBody>
          <a:bodyPr/>
          <a:lstStyle/>
          <a:p>
            <a:endParaRPr lang="en-HK"/>
          </a:p>
        </p:txBody>
      </p:sp>
      <p:sp>
        <p:nvSpPr>
          <p:cNvPr id="6" name="灯片编号占位符 5">
            <a:extLst>
              <a:ext uri="{FF2B5EF4-FFF2-40B4-BE49-F238E27FC236}">
                <a16:creationId xmlns:a16="http://schemas.microsoft.com/office/drawing/2014/main" id="{5E7492B4-93E4-1544-9EF1-249DC85B64E0}"/>
              </a:ext>
            </a:extLst>
          </p:cNvPr>
          <p:cNvSpPr>
            <a:spLocks noGrp="1"/>
          </p:cNvSpPr>
          <p:nvPr>
            <p:ph type="sldNum" sz="quarter" idx="12"/>
          </p:nvPr>
        </p:nvSpPr>
        <p:spPr/>
        <p:txBody>
          <a:bodyPr/>
          <a:lstStyle/>
          <a:p>
            <a:fld id="{760C2A45-FDEC-408B-AED2-B9E03F64F81B}" type="slidenum">
              <a:rPr lang="en-HK" smtClean="0"/>
              <a:t>‹#›</a:t>
            </a:fld>
            <a:endParaRPr lang="en-HK"/>
          </a:p>
        </p:txBody>
      </p:sp>
      <p:cxnSp>
        <p:nvCxnSpPr>
          <p:cNvPr id="7" name="直接连接符 6">
            <a:extLst>
              <a:ext uri="{FF2B5EF4-FFF2-40B4-BE49-F238E27FC236}">
                <a16:creationId xmlns:a16="http://schemas.microsoft.com/office/drawing/2014/main" id="{7FD49DFF-80BA-5B41-9093-CA88AC0E8E2E}"/>
              </a:ext>
            </a:extLst>
          </p:cNvPr>
          <p:cNvCxnSpPr>
            <a:cxnSpLocks/>
          </p:cNvCxnSpPr>
          <p:nvPr userDrawn="1"/>
        </p:nvCxnSpPr>
        <p:spPr>
          <a:xfrm flipV="1">
            <a:off x="353961" y="818756"/>
            <a:ext cx="11307097" cy="22770"/>
          </a:xfrm>
          <a:prstGeom prst="line">
            <a:avLst/>
          </a:prstGeom>
          <a:ln w="38100" cmpd="sng">
            <a:solidFill>
              <a:srgbClr val="003974"/>
            </a:solidFill>
          </a:ln>
        </p:spPr>
        <p:style>
          <a:lnRef idx="1">
            <a:schemeClr val="accent1"/>
          </a:lnRef>
          <a:fillRef idx="0">
            <a:schemeClr val="accent1"/>
          </a:fillRef>
          <a:effectRef idx="0">
            <a:schemeClr val="accent1"/>
          </a:effectRef>
          <a:fontRef idx="minor">
            <a:schemeClr val="tx1"/>
          </a:fontRef>
        </p:style>
      </p:cxnSp>
      <p:pic>
        <p:nvPicPr>
          <p:cNvPr id="8" name="Picture 2" descr="Tuan-Anh Vu">
            <a:extLst>
              <a:ext uri="{FF2B5EF4-FFF2-40B4-BE49-F238E27FC236}">
                <a16:creationId xmlns:a16="http://schemas.microsoft.com/office/drawing/2014/main" id="{CF9B50A5-82C1-3043-A561-EE10E9C096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03708" y="153935"/>
            <a:ext cx="1657350" cy="520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10123"/>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A6B4B-151D-B44E-9A1F-D00BB6E66E25}"/>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EF295E02-8F0F-3D4B-9AC6-EE6BE58D3D8D}"/>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BF65A46-3E61-9543-9303-9CF8151CF02D}"/>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5" name="页脚占位符 4">
            <a:extLst>
              <a:ext uri="{FF2B5EF4-FFF2-40B4-BE49-F238E27FC236}">
                <a16:creationId xmlns:a16="http://schemas.microsoft.com/office/drawing/2014/main" id="{E28F6703-FB47-7544-848A-06D22D52EA89}"/>
              </a:ext>
            </a:extLst>
          </p:cNvPr>
          <p:cNvSpPr>
            <a:spLocks noGrp="1"/>
          </p:cNvSpPr>
          <p:nvPr>
            <p:ph type="ftr" sz="quarter" idx="11"/>
          </p:nvPr>
        </p:nvSpPr>
        <p:spPr/>
        <p:txBody>
          <a:bodyPr/>
          <a:lstStyle/>
          <a:p>
            <a:endParaRPr lang="en-HK"/>
          </a:p>
        </p:txBody>
      </p:sp>
      <p:sp>
        <p:nvSpPr>
          <p:cNvPr id="6" name="灯片编号占位符 5">
            <a:extLst>
              <a:ext uri="{FF2B5EF4-FFF2-40B4-BE49-F238E27FC236}">
                <a16:creationId xmlns:a16="http://schemas.microsoft.com/office/drawing/2014/main" id="{F2BF8620-5B0B-B549-8BBB-81301B11E8F5}"/>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2581660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74DEDA5-5D18-8C4D-AE17-7D05A85C566B}"/>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EDBDDB97-4125-F343-99BB-2B9012692C47}"/>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4756C4E-31DD-FC4E-8506-2977037B66CA}"/>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5" name="页脚占位符 4">
            <a:extLst>
              <a:ext uri="{FF2B5EF4-FFF2-40B4-BE49-F238E27FC236}">
                <a16:creationId xmlns:a16="http://schemas.microsoft.com/office/drawing/2014/main" id="{CD6B6123-7ED4-CC45-860C-66644BBAD1B4}"/>
              </a:ext>
            </a:extLst>
          </p:cNvPr>
          <p:cNvSpPr>
            <a:spLocks noGrp="1"/>
          </p:cNvSpPr>
          <p:nvPr>
            <p:ph type="ftr" sz="quarter" idx="11"/>
          </p:nvPr>
        </p:nvSpPr>
        <p:spPr/>
        <p:txBody>
          <a:bodyPr/>
          <a:lstStyle/>
          <a:p>
            <a:endParaRPr lang="en-HK"/>
          </a:p>
        </p:txBody>
      </p:sp>
      <p:sp>
        <p:nvSpPr>
          <p:cNvPr id="6" name="灯片编号占位符 5">
            <a:extLst>
              <a:ext uri="{FF2B5EF4-FFF2-40B4-BE49-F238E27FC236}">
                <a16:creationId xmlns:a16="http://schemas.microsoft.com/office/drawing/2014/main" id="{AFCEAF67-FEC4-8C40-9ECD-6582A62AA381}"/>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290619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61F501-E3B0-B44C-96F2-F2F88F37BC27}"/>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CB91C733-3ABC-1E46-8A91-E69902BDCE33}"/>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A585359-0208-674E-800F-59B98AEBFB04}"/>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5" name="页脚占位符 4">
            <a:extLst>
              <a:ext uri="{FF2B5EF4-FFF2-40B4-BE49-F238E27FC236}">
                <a16:creationId xmlns:a16="http://schemas.microsoft.com/office/drawing/2014/main" id="{03760CF9-75E2-E940-A08A-696B4C699655}"/>
              </a:ext>
            </a:extLst>
          </p:cNvPr>
          <p:cNvSpPr>
            <a:spLocks noGrp="1"/>
          </p:cNvSpPr>
          <p:nvPr>
            <p:ph type="ftr" sz="quarter" idx="11"/>
          </p:nvPr>
        </p:nvSpPr>
        <p:spPr/>
        <p:txBody>
          <a:bodyPr/>
          <a:lstStyle/>
          <a:p>
            <a:endParaRPr lang="en-HK"/>
          </a:p>
        </p:txBody>
      </p:sp>
      <p:sp>
        <p:nvSpPr>
          <p:cNvPr id="6" name="灯片编号占位符 5">
            <a:extLst>
              <a:ext uri="{FF2B5EF4-FFF2-40B4-BE49-F238E27FC236}">
                <a16:creationId xmlns:a16="http://schemas.microsoft.com/office/drawing/2014/main" id="{EB4CED98-056E-C646-864E-FC58CA118234}"/>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57058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8C6B74-CE45-7B43-8464-9F378FE23151}"/>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D8BDF0CC-E47B-B648-B5F3-5B32EEEE9D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264AFC44-09FA-634B-AF3B-52A31BABEF8A}"/>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5" name="页脚占位符 4">
            <a:extLst>
              <a:ext uri="{FF2B5EF4-FFF2-40B4-BE49-F238E27FC236}">
                <a16:creationId xmlns:a16="http://schemas.microsoft.com/office/drawing/2014/main" id="{60D011D6-A89F-7840-A671-A6886A1EADFC}"/>
              </a:ext>
            </a:extLst>
          </p:cNvPr>
          <p:cNvSpPr>
            <a:spLocks noGrp="1"/>
          </p:cNvSpPr>
          <p:nvPr>
            <p:ph type="ftr" sz="quarter" idx="11"/>
          </p:nvPr>
        </p:nvSpPr>
        <p:spPr/>
        <p:txBody>
          <a:bodyPr/>
          <a:lstStyle/>
          <a:p>
            <a:endParaRPr lang="en-HK"/>
          </a:p>
        </p:txBody>
      </p:sp>
      <p:sp>
        <p:nvSpPr>
          <p:cNvPr id="6" name="灯片编号占位符 5">
            <a:extLst>
              <a:ext uri="{FF2B5EF4-FFF2-40B4-BE49-F238E27FC236}">
                <a16:creationId xmlns:a16="http://schemas.microsoft.com/office/drawing/2014/main" id="{07063EC8-1E4C-AE47-B988-2E116A99186B}"/>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425881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2CAC47-5A18-0143-9FF2-1997A6D8D408}"/>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61C86D2E-9E59-724C-9F77-2C31EA55B9A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E9B18C1A-4D76-C640-8F5E-5358B3FB3A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F8F48C1-22E7-DB4E-A6E5-8C752E227AFC}"/>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6" name="页脚占位符 5">
            <a:extLst>
              <a:ext uri="{FF2B5EF4-FFF2-40B4-BE49-F238E27FC236}">
                <a16:creationId xmlns:a16="http://schemas.microsoft.com/office/drawing/2014/main" id="{8390B165-22F0-E44D-BCCB-CA22F69DD5F3}"/>
              </a:ext>
            </a:extLst>
          </p:cNvPr>
          <p:cNvSpPr>
            <a:spLocks noGrp="1"/>
          </p:cNvSpPr>
          <p:nvPr>
            <p:ph type="ftr" sz="quarter" idx="11"/>
          </p:nvPr>
        </p:nvSpPr>
        <p:spPr/>
        <p:txBody>
          <a:bodyPr/>
          <a:lstStyle/>
          <a:p>
            <a:endParaRPr lang="en-HK"/>
          </a:p>
        </p:txBody>
      </p:sp>
      <p:sp>
        <p:nvSpPr>
          <p:cNvPr id="7" name="灯片编号占位符 6">
            <a:extLst>
              <a:ext uri="{FF2B5EF4-FFF2-40B4-BE49-F238E27FC236}">
                <a16:creationId xmlns:a16="http://schemas.microsoft.com/office/drawing/2014/main" id="{8E021859-FD25-9140-ADC6-C0B61197F9E3}"/>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479611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4F4222-5FE7-8A45-9BDC-8543ECABF61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34F3E09A-0A97-6F43-AA43-79FDC2DE1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D31B9CA0-979F-084D-B6CB-62FBEDC1A7D0}"/>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F31FB658-D177-A647-BAFC-F96484410A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2F16C8B9-B4BD-9D48-B27E-C1F6462A40CF}"/>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7BD4B2AE-3DE7-0C40-AD5A-942FA3AEB5F4}"/>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8" name="页脚占位符 7">
            <a:extLst>
              <a:ext uri="{FF2B5EF4-FFF2-40B4-BE49-F238E27FC236}">
                <a16:creationId xmlns:a16="http://schemas.microsoft.com/office/drawing/2014/main" id="{C921C5F0-76B7-BD43-A783-860EDBB0FD54}"/>
              </a:ext>
            </a:extLst>
          </p:cNvPr>
          <p:cNvSpPr>
            <a:spLocks noGrp="1"/>
          </p:cNvSpPr>
          <p:nvPr>
            <p:ph type="ftr" sz="quarter" idx="11"/>
          </p:nvPr>
        </p:nvSpPr>
        <p:spPr/>
        <p:txBody>
          <a:bodyPr/>
          <a:lstStyle/>
          <a:p>
            <a:endParaRPr lang="en-HK"/>
          </a:p>
        </p:txBody>
      </p:sp>
      <p:sp>
        <p:nvSpPr>
          <p:cNvPr id="9" name="灯片编号占位符 8">
            <a:extLst>
              <a:ext uri="{FF2B5EF4-FFF2-40B4-BE49-F238E27FC236}">
                <a16:creationId xmlns:a16="http://schemas.microsoft.com/office/drawing/2014/main" id="{9B140A9F-8270-3045-8EDE-7BADD9CDC8AF}"/>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92382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2E2D11-B202-EB47-8A3A-137F0328D89E}"/>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5048C114-BEAE-E544-8B8A-3671165AE1CB}"/>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4" name="页脚占位符 3">
            <a:extLst>
              <a:ext uri="{FF2B5EF4-FFF2-40B4-BE49-F238E27FC236}">
                <a16:creationId xmlns:a16="http://schemas.microsoft.com/office/drawing/2014/main" id="{B8252A4C-42B2-674B-B67F-9B9B5CE60163}"/>
              </a:ext>
            </a:extLst>
          </p:cNvPr>
          <p:cNvSpPr>
            <a:spLocks noGrp="1"/>
          </p:cNvSpPr>
          <p:nvPr>
            <p:ph type="ftr" sz="quarter" idx="11"/>
          </p:nvPr>
        </p:nvSpPr>
        <p:spPr/>
        <p:txBody>
          <a:bodyPr/>
          <a:lstStyle/>
          <a:p>
            <a:endParaRPr lang="en-HK"/>
          </a:p>
        </p:txBody>
      </p:sp>
      <p:sp>
        <p:nvSpPr>
          <p:cNvPr id="5" name="灯片编号占位符 4">
            <a:extLst>
              <a:ext uri="{FF2B5EF4-FFF2-40B4-BE49-F238E27FC236}">
                <a16:creationId xmlns:a16="http://schemas.microsoft.com/office/drawing/2014/main" id="{1BC3028B-E5C4-7B42-8F90-1BA7A84557BF}"/>
              </a:ext>
            </a:extLst>
          </p:cNvPr>
          <p:cNvSpPr>
            <a:spLocks noGrp="1"/>
          </p:cNvSpPr>
          <p:nvPr>
            <p:ph type="sldNum" sz="quarter" idx="12"/>
          </p:nvPr>
        </p:nvSpPr>
        <p:spPr/>
        <p:txBody>
          <a:bodyPr/>
          <a:lstStyle/>
          <a:p>
            <a:fld id="{760C2A45-FDEC-408B-AED2-B9E03F64F81B}" type="slidenum">
              <a:rPr lang="en-HK" smtClean="0"/>
              <a:t>‹#›</a:t>
            </a:fld>
            <a:endParaRPr lang="en-HK"/>
          </a:p>
        </p:txBody>
      </p:sp>
      <p:cxnSp>
        <p:nvCxnSpPr>
          <p:cNvPr id="6" name="直接连接符 5">
            <a:extLst>
              <a:ext uri="{FF2B5EF4-FFF2-40B4-BE49-F238E27FC236}">
                <a16:creationId xmlns:a16="http://schemas.microsoft.com/office/drawing/2014/main" id="{4748BB28-E49F-8E42-90CC-EA1CBE34D5A3}"/>
              </a:ext>
            </a:extLst>
          </p:cNvPr>
          <p:cNvCxnSpPr>
            <a:cxnSpLocks/>
          </p:cNvCxnSpPr>
          <p:nvPr userDrawn="1"/>
        </p:nvCxnSpPr>
        <p:spPr>
          <a:xfrm flipV="1">
            <a:off x="353961" y="818756"/>
            <a:ext cx="11307097" cy="22770"/>
          </a:xfrm>
          <a:prstGeom prst="line">
            <a:avLst/>
          </a:prstGeom>
          <a:ln w="38100" cmpd="sng">
            <a:gradFill flip="none" rotWithShape="1">
              <a:gsLst>
                <a:gs pos="100000">
                  <a:srgbClr val="1814AC"/>
                </a:gs>
                <a:gs pos="65000">
                  <a:srgbClr val="CC00FF"/>
                </a:gs>
                <a:gs pos="38000">
                  <a:srgbClr val="FF33CC"/>
                </a:gs>
                <a:gs pos="658">
                  <a:srgbClr val="FF0066"/>
                </a:gs>
                <a:gs pos="100000">
                  <a:srgbClr val="6600FF"/>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7" name="Picture 2" descr="Tuan-Anh Vu">
            <a:extLst>
              <a:ext uri="{FF2B5EF4-FFF2-40B4-BE49-F238E27FC236}">
                <a16:creationId xmlns:a16="http://schemas.microsoft.com/office/drawing/2014/main" id="{39415CD8-A04F-DD4A-9795-CBED8CC7CC0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03708" y="153935"/>
            <a:ext cx="1657350" cy="520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037733"/>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CF2F7EB-2ACB-2A42-8ACF-DD5F4DD0041A}"/>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3" name="页脚占位符 2">
            <a:extLst>
              <a:ext uri="{FF2B5EF4-FFF2-40B4-BE49-F238E27FC236}">
                <a16:creationId xmlns:a16="http://schemas.microsoft.com/office/drawing/2014/main" id="{E769F210-C5BC-964C-AD12-4F7B64CDF734}"/>
              </a:ext>
            </a:extLst>
          </p:cNvPr>
          <p:cNvSpPr>
            <a:spLocks noGrp="1"/>
          </p:cNvSpPr>
          <p:nvPr>
            <p:ph type="ftr" sz="quarter" idx="11"/>
          </p:nvPr>
        </p:nvSpPr>
        <p:spPr/>
        <p:txBody>
          <a:bodyPr/>
          <a:lstStyle/>
          <a:p>
            <a:endParaRPr lang="en-HK"/>
          </a:p>
        </p:txBody>
      </p:sp>
      <p:sp>
        <p:nvSpPr>
          <p:cNvPr id="4" name="灯片编号占位符 3">
            <a:extLst>
              <a:ext uri="{FF2B5EF4-FFF2-40B4-BE49-F238E27FC236}">
                <a16:creationId xmlns:a16="http://schemas.microsoft.com/office/drawing/2014/main" id="{162FB8DD-F2AE-CB4A-87A3-2654EC7903A8}"/>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66042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793D31-888F-624F-B558-08FCA25F62C4}"/>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99F5BCE5-F88A-4F4F-AEAB-DA0FB0B60A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64328985-BD4B-D14E-B9F6-A8664BDE5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313DE090-B28A-A646-9709-C31D402623E7}"/>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6" name="页脚占位符 5">
            <a:extLst>
              <a:ext uri="{FF2B5EF4-FFF2-40B4-BE49-F238E27FC236}">
                <a16:creationId xmlns:a16="http://schemas.microsoft.com/office/drawing/2014/main" id="{B37B9B55-4645-BF4C-B8AD-8E9403146C39}"/>
              </a:ext>
            </a:extLst>
          </p:cNvPr>
          <p:cNvSpPr>
            <a:spLocks noGrp="1"/>
          </p:cNvSpPr>
          <p:nvPr>
            <p:ph type="ftr" sz="quarter" idx="11"/>
          </p:nvPr>
        </p:nvSpPr>
        <p:spPr/>
        <p:txBody>
          <a:bodyPr/>
          <a:lstStyle/>
          <a:p>
            <a:endParaRPr lang="en-HK"/>
          </a:p>
        </p:txBody>
      </p:sp>
      <p:sp>
        <p:nvSpPr>
          <p:cNvPr id="7" name="灯片编号占位符 6">
            <a:extLst>
              <a:ext uri="{FF2B5EF4-FFF2-40B4-BE49-F238E27FC236}">
                <a16:creationId xmlns:a16="http://schemas.microsoft.com/office/drawing/2014/main" id="{00DD4487-0DE7-674D-B20E-DBB91D3B59D4}"/>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405828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183112-7DAE-5440-9746-DAF8A8633D72}"/>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F8963BE-3B8A-2C44-8ADB-3C4C578FA2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BF88A594-A3A1-5646-A27F-99E8FADD69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E963361A-E7DE-B641-887F-B3FABDF77B0A}"/>
              </a:ext>
            </a:extLst>
          </p:cNvPr>
          <p:cNvSpPr>
            <a:spLocks noGrp="1"/>
          </p:cNvSpPr>
          <p:nvPr>
            <p:ph type="dt" sz="half" idx="10"/>
          </p:nvPr>
        </p:nvSpPr>
        <p:spPr/>
        <p:txBody>
          <a:bodyPr/>
          <a:lstStyle/>
          <a:p>
            <a:fld id="{7EFB780C-DC92-4477-8757-28006138E16D}" type="datetimeFigureOut">
              <a:rPr lang="en-HK" smtClean="0"/>
              <a:t>8/7/2022</a:t>
            </a:fld>
            <a:endParaRPr lang="en-HK"/>
          </a:p>
        </p:txBody>
      </p:sp>
      <p:sp>
        <p:nvSpPr>
          <p:cNvPr id="6" name="页脚占位符 5">
            <a:extLst>
              <a:ext uri="{FF2B5EF4-FFF2-40B4-BE49-F238E27FC236}">
                <a16:creationId xmlns:a16="http://schemas.microsoft.com/office/drawing/2014/main" id="{A5A3AD0F-3DF7-B049-A3DD-54D64F1A4BEA}"/>
              </a:ext>
            </a:extLst>
          </p:cNvPr>
          <p:cNvSpPr>
            <a:spLocks noGrp="1"/>
          </p:cNvSpPr>
          <p:nvPr>
            <p:ph type="ftr" sz="quarter" idx="11"/>
          </p:nvPr>
        </p:nvSpPr>
        <p:spPr/>
        <p:txBody>
          <a:bodyPr/>
          <a:lstStyle/>
          <a:p>
            <a:endParaRPr lang="en-HK"/>
          </a:p>
        </p:txBody>
      </p:sp>
      <p:sp>
        <p:nvSpPr>
          <p:cNvPr id="7" name="灯片编号占位符 6">
            <a:extLst>
              <a:ext uri="{FF2B5EF4-FFF2-40B4-BE49-F238E27FC236}">
                <a16:creationId xmlns:a16="http://schemas.microsoft.com/office/drawing/2014/main" id="{20334DCC-B2AE-2A41-AFA6-FEFDEAFFFFBE}"/>
              </a:ext>
            </a:extLst>
          </p:cNvPr>
          <p:cNvSpPr>
            <a:spLocks noGrp="1"/>
          </p:cNvSpPr>
          <p:nvPr>
            <p:ph type="sldNum" sz="quarter" idx="12"/>
          </p:nvPr>
        </p:nvSpPr>
        <p:spPr/>
        <p:txBody>
          <a:bodyPr/>
          <a:lstStyle/>
          <a:p>
            <a:fld id="{760C2A45-FDEC-408B-AED2-B9E03F64F81B}" type="slidenum">
              <a:rPr lang="en-HK" smtClean="0"/>
              <a:t>‹#›</a:t>
            </a:fld>
            <a:endParaRPr lang="en-HK"/>
          </a:p>
        </p:txBody>
      </p:sp>
    </p:spTree>
    <p:extLst>
      <p:ext uri="{BB962C8B-B14F-4D97-AF65-F5344CB8AC3E}">
        <p14:creationId xmlns:p14="http://schemas.microsoft.com/office/powerpoint/2010/main" val="1203148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642C52C-7BCE-3842-BF2E-6E1FC62773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9C6791D4-A1C9-E348-9D3A-10DE85ECC5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B4D23569-D489-5B4F-BAEE-C266649306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FB780C-DC92-4477-8757-28006138E16D}" type="datetimeFigureOut">
              <a:rPr lang="en-HK" smtClean="0"/>
              <a:t>8/7/2022</a:t>
            </a:fld>
            <a:endParaRPr lang="en-HK"/>
          </a:p>
        </p:txBody>
      </p:sp>
      <p:sp>
        <p:nvSpPr>
          <p:cNvPr id="5" name="页脚占位符 4">
            <a:extLst>
              <a:ext uri="{FF2B5EF4-FFF2-40B4-BE49-F238E27FC236}">
                <a16:creationId xmlns:a16="http://schemas.microsoft.com/office/drawing/2014/main" id="{D437391E-617B-E644-AA44-1EEF120776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HK"/>
          </a:p>
        </p:txBody>
      </p:sp>
      <p:sp>
        <p:nvSpPr>
          <p:cNvPr id="6" name="灯片编号占位符 5">
            <a:extLst>
              <a:ext uri="{FF2B5EF4-FFF2-40B4-BE49-F238E27FC236}">
                <a16:creationId xmlns:a16="http://schemas.microsoft.com/office/drawing/2014/main" id="{0CDC01BD-07F0-E541-A179-01743D6867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C2A45-FDEC-408B-AED2-B9E03F64F81B}" type="slidenum">
              <a:rPr lang="en-HK" smtClean="0"/>
              <a:t>‹#›</a:t>
            </a:fld>
            <a:endParaRPr lang="en-HK"/>
          </a:p>
        </p:txBody>
      </p:sp>
    </p:spTree>
    <p:extLst>
      <p:ext uri="{BB962C8B-B14F-4D97-AF65-F5344CB8AC3E}">
        <p14:creationId xmlns:p14="http://schemas.microsoft.com/office/powerpoint/2010/main" val="632756126"/>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spd="slow">
    <p:wipe dir="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6.xml"/><Relationship Id="rId5" Type="http://schemas.openxmlformats.org/officeDocument/2006/relationships/image" Target="../media/image17.jp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595953-34B8-994C-9A48-CC35822DAF82}"/>
              </a:ext>
            </a:extLst>
          </p:cNvPr>
          <p:cNvSpPr>
            <a:spLocks noGrp="1"/>
          </p:cNvSpPr>
          <p:nvPr>
            <p:ph type="ctrTitle"/>
          </p:nvPr>
        </p:nvSpPr>
        <p:spPr>
          <a:xfrm>
            <a:off x="1524000" y="1803357"/>
            <a:ext cx="9144000" cy="1208314"/>
          </a:xfrm>
        </p:spPr>
        <p:txBody>
          <a:bodyPr>
            <a:normAutofit/>
          </a:bodyPr>
          <a:lstStyle/>
          <a:p>
            <a:r>
              <a:rPr kumimoji="1" lang="zh-CN" altLang="en-US" sz="4800" b="1" dirty="0">
                <a:latin typeface="Microsoft YaHei" panose="020B0503020204020204" pitchFamily="34" charset="-122"/>
                <a:ea typeface="Microsoft YaHei" panose="020B0503020204020204" pitchFamily="34" charset="-122"/>
              </a:rPr>
              <a:t>主题一：行前准备介绍</a:t>
            </a:r>
          </a:p>
        </p:txBody>
      </p:sp>
      <p:sp>
        <p:nvSpPr>
          <p:cNvPr id="3" name="副标题 2">
            <a:extLst>
              <a:ext uri="{FF2B5EF4-FFF2-40B4-BE49-F238E27FC236}">
                <a16:creationId xmlns:a16="http://schemas.microsoft.com/office/drawing/2014/main" id="{DBA92FAF-7032-1449-910A-AF16566214CD}"/>
              </a:ext>
            </a:extLst>
          </p:cNvPr>
          <p:cNvSpPr>
            <a:spLocks noGrp="1"/>
          </p:cNvSpPr>
          <p:nvPr>
            <p:ph type="subTitle" idx="1"/>
          </p:nvPr>
        </p:nvSpPr>
        <p:spPr>
          <a:xfrm>
            <a:off x="1524000" y="4241480"/>
            <a:ext cx="9144000" cy="1655762"/>
          </a:xfrm>
        </p:spPr>
        <p:txBody>
          <a:bodyPr/>
          <a:lstStyle/>
          <a:p>
            <a:r>
              <a:rPr kumimoji="1" lang="zh-CN" altLang="en-US" b="1" dirty="0"/>
              <a:t>分享人：公共政策硕士 二年级 李兆钰</a:t>
            </a:r>
            <a:r>
              <a:rPr kumimoji="1" lang="en-US" altLang="zh-CN" b="1" dirty="0">
                <a:latin typeface="Times New Roman" panose="02020603050405020304" pitchFamily="18" charset="0"/>
                <a:cs typeface="Times New Roman" panose="02020603050405020304" pitchFamily="18" charset="0"/>
              </a:rPr>
              <a:t>Alice</a:t>
            </a:r>
            <a:endParaRPr kumimoji="1" lang="zh-CN" alt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3741400"/>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7">
            <a:extLst>
              <a:ext uri="{FF2B5EF4-FFF2-40B4-BE49-F238E27FC236}">
                <a16:creationId xmlns:a16="http://schemas.microsoft.com/office/drawing/2014/main" id="{514C475E-DE1E-6C4C-8ABB-3D1E4ECCDBF8}"/>
              </a:ext>
            </a:extLst>
          </p:cNvPr>
          <p:cNvSpPr txBox="1">
            <a:spLocks/>
          </p:cNvSpPr>
          <p:nvPr/>
        </p:nvSpPr>
        <p:spPr>
          <a:xfrm>
            <a:off x="838200" y="0"/>
            <a:ext cx="10515600" cy="10383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七、集运</a:t>
            </a:r>
          </a:p>
        </p:txBody>
      </p:sp>
      <p:sp>
        <p:nvSpPr>
          <p:cNvPr id="7" name="文本框 6">
            <a:extLst>
              <a:ext uri="{FF2B5EF4-FFF2-40B4-BE49-F238E27FC236}">
                <a16:creationId xmlns:a16="http://schemas.microsoft.com/office/drawing/2014/main" id="{50B8C4EB-6361-E249-8020-3498C256553D}"/>
              </a:ext>
            </a:extLst>
          </p:cNvPr>
          <p:cNvSpPr txBox="1"/>
          <p:nvPr/>
        </p:nvSpPr>
        <p:spPr>
          <a:xfrm>
            <a:off x="1704108" y="1614904"/>
            <a:ext cx="4391892" cy="374814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1600" b="1" dirty="0">
                <a:latin typeface="+mn-ea"/>
              </a:rPr>
              <a:t>淘宝、天猫：</a:t>
            </a:r>
            <a:endParaRPr lang="en-US" altLang="zh-CN" sz="1600" b="1" dirty="0">
              <a:latin typeface="+mn-ea"/>
            </a:endParaRPr>
          </a:p>
          <a:p>
            <a:pPr lvl="1">
              <a:lnSpc>
                <a:spcPct val="150000"/>
              </a:lnSpc>
            </a:pPr>
            <a:r>
              <a:rPr lang="zh-CN" altLang="en-US" sz="1600" dirty="0">
                <a:latin typeface="+mn-ea"/>
              </a:rPr>
              <a:t>①首先需要更改地区为【中国香港】：点击【我的淘宝】-右上角【设置】-【通用】-【国家、地区】-选择【中国香港】</a:t>
            </a:r>
          </a:p>
          <a:p>
            <a:pPr lvl="1">
              <a:lnSpc>
                <a:spcPct val="150000"/>
              </a:lnSpc>
            </a:pPr>
            <a:r>
              <a:rPr lang="zh-CN" altLang="en-US" sz="1600" dirty="0">
                <a:latin typeface="+mn-ea"/>
              </a:rPr>
              <a:t>②首页找到【物流中心】，可以使用官方集运仓集运到港；</a:t>
            </a:r>
            <a:endParaRPr lang="en-US" altLang="zh-CN" sz="1600" dirty="0">
              <a:latin typeface="+mn-ea"/>
            </a:endParaRPr>
          </a:p>
          <a:p>
            <a:pPr lvl="1">
              <a:lnSpc>
                <a:spcPct val="150000"/>
              </a:lnSpc>
            </a:pPr>
            <a:r>
              <a:rPr lang="zh-CN" altLang="en-US" sz="1600" dirty="0">
                <a:latin typeface="+mn-ea"/>
              </a:rPr>
              <a:t>③淘宝香港会有满</a:t>
            </a:r>
            <a:r>
              <a:rPr lang="en-US" altLang="zh-CN" sz="1600" dirty="0">
                <a:latin typeface="+mn-ea"/>
              </a:rPr>
              <a:t>199RMB</a:t>
            </a:r>
            <a:r>
              <a:rPr lang="zh-CN" altLang="en-US" sz="1600" dirty="0">
                <a:latin typeface="+mn-ea"/>
              </a:rPr>
              <a:t>包邮到港、天猫香港有</a:t>
            </a:r>
            <a:r>
              <a:rPr lang="en-US" altLang="zh-CN" sz="1600" dirty="0">
                <a:latin typeface="+mn-ea"/>
              </a:rPr>
              <a:t>199HKD</a:t>
            </a:r>
            <a:r>
              <a:rPr lang="zh-CN" altLang="en-US" sz="1600" dirty="0">
                <a:latin typeface="+mn-ea"/>
              </a:rPr>
              <a:t>自提免运费等活动；天猫超市满</a:t>
            </a:r>
            <a:r>
              <a:rPr lang="en-US" altLang="zh-CN" sz="1600" dirty="0">
                <a:latin typeface="+mn-ea"/>
              </a:rPr>
              <a:t>249RMB</a:t>
            </a:r>
            <a:r>
              <a:rPr lang="zh-CN" altLang="en-US" sz="1600" dirty="0">
                <a:latin typeface="+mn-ea"/>
              </a:rPr>
              <a:t>可免运费</a:t>
            </a:r>
            <a:endParaRPr lang="en-US" altLang="zh-CN" sz="1600" dirty="0">
              <a:latin typeface="+mn-ea"/>
            </a:endParaRPr>
          </a:p>
          <a:p>
            <a:pPr>
              <a:lnSpc>
                <a:spcPct val="150000"/>
              </a:lnSpc>
            </a:pPr>
            <a:endParaRPr kumimoji="1" lang="zh-CN" altLang="en-US" sz="1600" dirty="0">
              <a:latin typeface="+mn-ea"/>
            </a:endParaRPr>
          </a:p>
        </p:txBody>
      </p:sp>
      <p:pic>
        <p:nvPicPr>
          <p:cNvPr id="8" name="图片 7" descr="图形用户界面&#10;&#10;描述已自动生成">
            <a:extLst>
              <a:ext uri="{FF2B5EF4-FFF2-40B4-BE49-F238E27FC236}">
                <a16:creationId xmlns:a16="http://schemas.microsoft.com/office/drawing/2014/main" id="{324B4F8B-72C8-504D-A6CF-9A47589ECC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8118" y="1038372"/>
            <a:ext cx="3695700" cy="5069742"/>
          </a:xfrm>
          <a:prstGeom prst="rect">
            <a:avLst/>
          </a:prstGeom>
        </p:spPr>
      </p:pic>
    </p:spTree>
    <p:extLst>
      <p:ext uri="{BB962C8B-B14F-4D97-AF65-F5344CB8AC3E}">
        <p14:creationId xmlns:p14="http://schemas.microsoft.com/office/powerpoint/2010/main" val="2601548728"/>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416417E-EF63-7042-BB6A-99EA6E3FAF30}"/>
              </a:ext>
            </a:extLst>
          </p:cNvPr>
          <p:cNvPicPr>
            <a:picLocks noChangeAspect="1"/>
          </p:cNvPicPr>
          <p:nvPr/>
        </p:nvPicPr>
        <p:blipFill rotWithShape="1">
          <a:blip r:embed="rId2">
            <a:extLst>
              <a:ext uri="{28A0092B-C50C-407E-A947-70E740481C1C}">
                <a14:useLocalDpi xmlns:a14="http://schemas.microsoft.com/office/drawing/2010/main" val="0"/>
              </a:ext>
            </a:extLst>
          </a:blip>
          <a:srcRect t="5324"/>
          <a:stretch/>
        </p:blipFill>
        <p:spPr>
          <a:xfrm>
            <a:off x="5434875" y="1130963"/>
            <a:ext cx="2285546" cy="4682819"/>
          </a:xfrm>
          <a:prstGeom prst="rect">
            <a:avLst/>
          </a:prstGeom>
        </p:spPr>
      </p:pic>
      <p:sp>
        <p:nvSpPr>
          <p:cNvPr id="5" name="文本框 4">
            <a:extLst>
              <a:ext uri="{FF2B5EF4-FFF2-40B4-BE49-F238E27FC236}">
                <a16:creationId xmlns:a16="http://schemas.microsoft.com/office/drawing/2014/main" id="{6B4BDE79-215A-5D4F-9550-649B58C59127}"/>
              </a:ext>
            </a:extLst>
          </p:cNvPr>
          <p:cNvSpPr txBox="1"/>
          <p:nvPr/>
        </p:nvSpPr>
        <p:spPr>
          <a:xfrm>
            <a:off x="6096000" y="5850382"/>
            <a:ext cx="1154483" cy="338554"/>
          </a:xfrm>
          <a:prstGeom prst="rect">
            <a:avLst/>
          </a:prstGeom>
          <a:noFill/>
        </p:spPr>
        <p:txBody>
          <a:bodyPr wrap="none" rtlCol="0">
            <a:spAutoFit/>
          </a:bodyPr>
          <a:lstStyle/>
          <a:p>
            <a:r>
              <a:rPr kumimoji="1" lang="zh-CN" altLang="en-US" sz="1600" b="1" dirty="0">
                <a:solidFill>
                  <a:srgbClr val="003974"/>
                </a:solidFill>
              </a:rPr>
              <a:t>淘集运</a:t>
            </a:r>
            <a:r>
              <a:rPr kumimoji="1" lang="en-US" altLang="zh-CN" sz="1600" b="1" dirty="0">
                <a:solidFill>
                  <a:srgbClr val="003974"/>
                </a:solidFill>
              </a:rPr>
              <a:t>app</a:t>
            </a:r>
            <a:endParaRPr kumimoji="1" lang="zh-CN" altLang="en-US" sz="1600" b="1" dirty="0">
              <a:solidFill>
                <a:srgbClr val="003974"/>
              </a:solidFill>
            </a:endParaRPr>
          </a:p>
        </p:txBody>
      </p:sp>
      <p:grpSp>
        <p:nvGrpSpPr>
          <p:cNvPr id="12" name="组合 11">
            <a:extLst>
              <a:ext uri="{FF2B5EF4-FFF2-40B4-BE49-F238E27FC236}">
                <a16:creationId xmlns:a16="http://schemas.microsoft.com/office/drawing/2014/main" id="{4332362F-0223-8A41-BA27-29D844121215}"/>
              </a:ext>
            </a:extLst>
          </p:cNvPr>
          <p:cNvGrpSpPr/>
          <p:nvPr/>
        </p:nvGrpSpPr>
        <p:grpSpPr>
          <a:xfrm>
            <a:off x="719998" y="1570882"/>
            <a:ext cx="4328597" cy="4064050"/>
            <a:chOff x="3494603" y="1223068"/>
            <a:chExt cx="4328597" cy="4064050"/>
          </a:xfrm>
        </p:grpSpPr>
        <p:pic>
          <p:nvPicPr>
            <p:cNvPr id="7" name="图片 6" descr="电脑屏幕的手机截图&#10;&#10;描述已自动生成">
              <a:extLst>
                <a:ext uri="{FF2B5EF4-FFF2-40B4-BE49-F238E27FC236}">
                  <a16:creationId xmlns:a16="http://schemas.microsoft.com/office/drawing/2014/main" id="{10627DD2-B579-3945-8A1C-5CD12B86B97D}"/>
                </a:ext>
              </a:extLst>
            </p:cNvPr>
            <p:cNvPicPr>
              <a:picLocks noChangeAspect="1"/>
            </p:cNvPicPr>
            <p:nvPr/>
          </p:nvPicPr>
          <p:blipFill rotWithShape="1">
            <a:blip r:embed="rId3">
              <a:extLst>
                <a:ext uri="{28A0092B-C50C-407E-A947-70E740481C1C}">
                  <a14:useLocalDpi xmlns:a14="http://schemas.microsoft.com/office/drawing/2010/main" val="0"/>
                </a:ext>
              </a:extLst>
            </a:blip>
            <a:srcRect t="5325" b="2856"/>
            <a:stretch/>
          </p:blipFill>
          <p:spPr>
            <a:xfrm>
              <a:off x="5780149" y="1223069"/>
              <a:ext cx="2043051" cy="4059650"/>
            </a:xfrm>
            <a:prstGeom prst="rect">
              <a:avLst/>
            </a:prstGeom>
          </p:spPr>
        </p:pic>
        <p:pic>
          <p:nvPicPr>
            <p:cNvPr id="9" name="图片 8" descr="图形用户界面, 文本, 应用程序&#10;&#10;描述已自动生成">
              <a:extLst>
                <a:ext uri="{FF2B5EF4-FFF2-40B4-BE49-F238E27FC236}">
                  <a16:creationId xmlns:a16="http://schemas.microsoft.com/office/drawing/2014/main" id="{5A53B05C-6C15-1A49-B487-B731295A6E27}"/>
                </a:ext>
              </a:extLst>
            </p:cNvPr>
            <p:cNvPicPr>
              <a:picLocks noChangeAspect="1"/>
            </p:cNvPicPr>
            <p:nvPr/>
          </p:nvPicPr>
          <p:blipFill rotWithShape="1">
            <a:blip r:embed="rId4">
              <a:extLst>
                <a:ext uri="{28A0092B-C50C-407E-A947-70E740481C1C}">
                  <a14:useLocalDpi xmlns:a14="http://schemas.microsoft.com/office/drawing/2010/main" val="0"/>
                </a:ext>
              </a:extLst>
            </a:blip>
            <a:srcRect t="5507" b="12327"/>
            <a:stretch/>
          </p:blipFill>
          <p:spPr>
            <a:xfrm>
              <a:off x="3494603" y="1223068"/>
              <a:ext cx="2285546" cy="4064050"/>
            </a:xfrm>
            <a:prstGeom prst="rect">
              <a:avLst/>
            </a:prstGeom>
          </p:spPr>
        </p:pic>
      </p:grpSp>
      <p:sp>
        <p:nvSpPr>
          <p:cNvPr id="13" name="文本框 12">
            <a:extLst>
              <a:ext uri="{FF2B5EF4-FFF2-40B4-BE49-F238E27FC236}">
                <a16:creationId xmlns:a16="http://schemas.microsoft.com/office/drawing/2014/main" id="{EB869EFC-57D7-8E43-ADAF-876D06462DF0}"/>
              </a:ext>
            </a:extLst>
          </p:cNvPr>
          <p:cNvSpPr txBox="1"/>
          <p:nvPr/>
        </p:nvSpPr>
        <p:spPr>
          <a:xfrm>
            <a:off x="1862771" y="5665716"/>
            <a:ext cx="1186543" cy="338554"/>
          </a:xfrm>
          <a:prstGeom prst="rect">
            <a:avLst/>
          </a:prstGeom>
          <a:noFill/>
        </p:spPr>
        <p:txBody>
          <a:bodyPr wrap="none" rtlCol="0">
            <a:spAutoFit/>
          </a:bodyPr>
          <a:lstStyle/>
          <a:p>
            <a:r>
              <a:rPr kumimoji="1" lang="en-US" altLang="zh-CN" sz="1600" b="1" dirty="0">
                <a:solidFill>
                  <a:srgbClr val="003974"/>
                </a:solidFill>
              </a:rPr>
              <a:t>Buyup</a:t>
            </a:r>
            <a:r>
              <a:rPr kumimoji="1" lang="zh-CN" altLang="en-US" sz="1600" b="1" dirty="0">
                <a:solidFill>
                  <a:srgbClr val="003974"/>
                </a:solidFill>
              </a:rPr>
              <a:t> </a:t>
            </a:r>
            <a:r>
              <a:rPr kumimoji="1" lang="en-US" altLang="zh-CN" sz="1600" b="1" dirty="0">
                <a:solidFill>
                  <a:srgbClr val="003974"/>
                </a:solidFill>
              </a:rPr>
              <a:t>app</a:t>
            </a:r>
            <a:endParaRPr kumimoji="1" lang="zh-CN" altLang="en-US" sz="1600" b="1" dirty="0">
              <a:solidFill>
                <a:srgbClr val="003974"/>
              </a:solidFill>
            </a:endParaRPr>
          </a:p>
        </p:txBody>
      </p:sp>
      <p:pic>
        <p:nvPicPr>
          <p:cNvPr id="19" name="图片 18" descr="表格&#10;&#10;描述已自动生成">
            <a:extLst>
              <a:ext uri="{FF2B5EF4-FFF2-40B4-BE49-F238E27FC236}">
                <a16:creationId xmlns:a16="http://schemas.microsoft.com/office/drawing/2014/main" id="{C15227BD-478B-6F4C-9C06-0B2747CF4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7079" y="2019465"/>
            <a:ext cx="3808110" cy="2812143"/>
          </a:xfrm>
          <a:prstGeom prst="rect">
            <a:avLst/>
          </a:prstGeom>
        </p:spPr>
      </p:pic>
      <p:sp>
        <p:nvSpPr>
          <p:cNvPr id="20" name="文本框 19">
            <a:extLst>
              <a:ext uri="{FF2B5EF4-FFF2-40B4-BE49-F238E27FC236}">
                <a16:creationId xmlns:a16="http://schemas.microsoft.com/office/drawing/2014/main" id="{995AFA14-60AD-B644-B85E-516F9967ACB8}"/>
              </a:ext>
            </a:extLst>
          </p:cNvPr>
          <p:cNvSpPr txBox="1"/>
          <p:nvPr/>
        </p:nvSpPr>
        <p:spPr>
          <a:xfrm>
            <a:off x="9021627" y="4838535"/>
            <a:ext cx="1140056" cy="338554"/>
          </a:xfrm>
          <a:prstGeom prst="rect">
            <a:avLst/>
          </a:prstGeom>
          <a:noFill/>
        </p:spPr>
        <p:txBody>
          <a:bodyPr wrap="none" rtlCol="0">
            <a:spAutoFit/>
          </a:bodyPr>
          <a:lstStyle/>
          <a:p>
            <a:r>
              <a:rPr kumimoji="1" lang="en-US" altLang="zh-CN" sz="1600" b="1" dirty="0">
                <a:solidFill>
                  <a:srgbClr val="003974"/>
                </a:solidFill>
              </a:rPr>
              <a:t>4px</a:t>
            </a:r>
            <a:r>
              <a:rPr kumimoji="1" lang="zh-CN" altLang="en-US" sz="1600" b="1" dirty="0">
                <a:solidFill>
                  <a:srgbClr val="003974"/>
                </a:solidFill>
              </a:rPr>
              <a:t>小程序</a:t>
            </a:r>
          </a:p>
        </p:txBody>
      </p:sp>
      <p:sp>
        <p:nvSpPr>
          <p:cNvPr id="21" name="矩形 20">
            <a:extLst>
              <a:ext uri="{FF2B5EF4-FFF2-40B4-BE49-F238E27FC236}">
                <a16:creationId xmlns:a16="http://schemas.microsoft.com/office/drawing/2014/main" id="{95B1C0EA-BE67-DE42-AE5B-447838699D5D}"/>
              </a:ext>
            </a:extLst>
          </p:cNvPr>
          <p:cNvSpPr/>
          <p:nvPr/>
        </p:nvSpPr>
        <p:spPr>
          <a:xfrm>
            <a:off x="216765" y="918029"/>
            <a:ext cx="3137397" cy="465577"/>
          </a:xfrm>
          <a:prstGeom prst="rect">
            <a:avLst/>
          </a:prstGeom>
        </p:spPr>
        <p:txBody>
          <a:bodyPr wrap="none">
            <a:spAutoFit/>
          </a:bodyPr>
          <a:lstStyle/>
          <a:p>
            <a:pPr marL="285750" indent="-285750">
              <a:lnSpc>
                <a:spcPct val="150000"/>
              </a:lnSpc>
              <a:buFont typeface="Arial" panose="020B0604020202020204" pitchFamily="34" charset="0"/>
              <a:buChar char="•"/>
            </a:pPr>
            <a:r>
              <a:rPr lang="zh-CN" altLang="en-US" b="1" dirty="0">
                <a:latin typeface="+mn-ea"/>
              </a:rPr>
              <a:t>集运平台：</a:t>
            </a:r>
            <a:r>
              <a:rPr lang="en-US" altLang="zh-CN" b="1" dirty="0">
                <a:latin typeface="+mn-ea"/>
              </a:rPr>
              <a:t>Buyup</a:t>
            </a:r>
            <a:r>
              <a:rPr lang="zh-CN" altLang="en-US" b="1" dirty="0">
                <a:latin typeface="+mn-ea"/>
              </a:rPr>
              <a:t>、</a:t>
            </a:r>
            <a:r>
              <a:rPr lang="en-US" altLang="zh-CN" b="1" dirty="0">
                <a:latin typeface="+mn-ea"/>
              </a:rPr>
              <a:t>4px</a:t>
            </a:r>
            <a:r>
              <a:rPr lang="zh-CN" altLang="en-US" b="1" dirty="0">
                <a:latin typeface="+mn-ea"/>
              </a:rPr>
              <a:t>等</a:t>
            </a:r>
            <a:endParaRPr lang="en-US" altLang="zh-CN" b="1" dirty="0">
              <a:latin typeface="+mn-ea"/>
            </a:endParaRPr>
          </a:p>
        </p:txBody>
      </p:sp>
      <p:sp>
        <p:nvSpPr>
          <p:cNvPr id="22" name="标题 7">
            <a:extLst>
              <a:ext uri="{FF2B5EF4-FFF2-40B4-BE49-F238E27FC236}">
                <a16:creationId xmlns:a16="http://schemas.microsoft.com/office/drawing/2014/main" id="{54A639E2-1E72-3146-A279-6F27FC9A281E}"/>
              </a:ext>
            </a:extLst>
          </p:cNvPr>
          <p:cNvSpPr txBox="1">
            <a:spLocks/>
          </p:cNvSpPr>
          <p:nvPr/>
        </p:nvSpPr>
        <p:spPr>
          <a:xfrm>
            <a:off x="838200" y="0"/>
            <a:ext cx="10515600" cy="10383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七、集运</a:t>
            </a:r>
          </a:p>
        </p:txBody>
      </p:sp>
    </p:spTree>
    <p:extLst>
      <p:ext uri="{BB962C8B-B14F-4D97-AF65-F5344CB8AC3E}">
        <p14:creationId xmlns:p14="http://schemas.microsoft.com/office/powerpoint/2010/main" val="626681040"/>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771AA2-C561-FC43-A3FA-FD9E6E6588FE}"/>
              </a:ext>
            </a:extLst>
          </p:cNvPr>
          <p:cNvSpPr>
            <a:spLocks noGrp="1"/>
          </p:cNvSpPr>
          <p:nvPr>
            <p:ph type="title"/>
          </p:nvPr>
        </p:nvSpPr>
        <p:spPr>
          <a:xfrm>
            <a:off x="664840" y="-144328"/>
            <a:ext cx="10515600" cy="1325563"/>
          </a:xfrm>
        </p:spPr>
        <p:txBody>
          <a:bodyPr>
            <a:normAutofit/>
          </a:bodyPr>
          <a:lstStyle/>
          <a:p>
            <a:pPr algn="ctr"/>
            <a:r>
              <a:rPr kumimoji="1" lang="zh-CN" altLang="en-US" sz="3200" dirty="0">
                <a:solidFill>
                  <a:srgbClr val="003974"/>
                </a:solidFill>
                <a:latin typeface="Microsoft YaHei" panose="020B0503020204020204" pitchFamily="34" charset="-122"/>
                <a:ea typeface="Microsoft YaHei" panose="020B0503020204020204" pitchFamily="34" charset="-122"/>
              </a:rPr>
              <a:t>我们在美丽的科大等着你们😀😉</a:t>
            </a:r>
          </a:p>
        </p:txBody>
      </p:sp>
      <p:grpSp>
        <p:nvGrpSpPr>
          <p:cNvPr id="9" name="组合 8">
            <a:extLst>
              <a:ext uri="{FF2B5EF4-FFF2-40B4-BE49-F238E27FC236}">
                <a16:creationId xmlns:a16="http://schemas.microsoft.com/office/drawing/2014/main" id="{86A64D05-770C-624C-9972-C32DB5F80B50}"/>
              </a:ext>
            </a:extLst>
          </p:cNvPr>
          <p:cNvGrpSpPr/>
          <p:nvPr/>
        </p:nvGrpSpPr>
        <p:grpSpPr>
          <a:xfrm>
            <a:off x="310582" y="992780"/>
            <a:ext cx="11570836" cy="5512523"/>
            <a:chOff x="641437" y="1770011"/>
            <a:chExt cx="10889531" cy="4839792"/>
          </a:xfrm>
        </p:grpSpPr>
        <p:pic>
          <p:nvPicPr>
            <p:cNvPr id="4" name="图片 3" descr="建筑的摆设布局&#10;&#10;中度可信度描述已自动生成">
              <a:extLst>
                <a:ext uri="{FF2B5EF4-FFF2-40B4-BE49-F238E27FC236}">
                  <a16:creationId xmlns:a16="http://schemas.microsoft.com/office/drawing/2014/main" id="{04A1E697-9576-F946-BE01-5AA29280B8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296150" y="2374985"/>
              <a:ext cx="4839792" cy="3629844"/>
            </a:xfrm>
            <a:prstGeom prst="rect">
              <a:avLst/>
            </a:prstGeom>
          </p:spPr>
        </p:pic>
        <p:pic>
          <p:nvPicPr>
            <p:cNvPr id="6" name="图片 5" descr="建筑的摆设布局&#10;&#10;中度可信度描述已自动生成">
              <a:extLst>
                <a:ext uri="{FF2B5EF4-FFF2-40B4-BE49-F238E27FC236}">
                  <a16:creationId xmlns:a16="http://schemas.microsoft.com/office/drawing/2014/main" id="{BC5FB5DE-ACD8-3340-8BAA-F7AB1DBEB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37" y="1770011"/>
              <a:ext cx="3629844" cy="4839791"/>
            </a:xfrm>
            <a:prstGeom prst="rect">
              <a:avLst/>
            </a:prstGeom>
          </p:spPr>
        </p:pic>
        <p:pic>
          <p:nvPicPr>
            <p:cNvPr id="8" name="图片 7" descr="图片包含 人, 前, 花, 食物&#10;&#10;描述已自动生成">
              <a:extLst>
                <a:ext uri="{FF2B5EF4-FFF2-40B4-BE49-F238E27FC236}">
                  <a16:creationId xmlns:a16="http://schemas.microsoft.com/office/drawing/2014/main" id="{DB6B7A06-869A-F040-BB2A-4C1FC460EC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666308" y="2374987"/>
              <a:ext cx="4839789" cy="3629842"/>
            </a:xfrm>
            <a:prstGeom prst="rect">
              <a:avLst/>
            </a:prstGeom>
          </p:spPr>
        </p:pic>
      </p:grpSp>
    </p:spTree>
    <p:extLst>
      <p:ext uri="{BB962C8B-B14F-4D97-AF65-F5344CB8AC3E}">
        <p14:creationId xmlns:p14="http://schemas.microsoft.com/office/powerpoint/2010/main" val="1247349615"/>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A9C773D7-2134-9F4E-AA81-EB0E2F271EC6}"/>
              </a:ext>
            </a:extLst>
          </p:cNvPr>
          <p:cNvSpPr>
            <a:spLocks noGrp="1"/>
          </p:cNvSpPr>
          <p:nvPr>
            <p:ph type="title"/>
          </p:nvPr>
        </p:nvSpPr>
        <p:spPr>
          <a:xfrm>
            <a:off x="838200" y="0"/>
            <a:ext cx="10515600" cy="1038372"/>
          </a:xfrm>
        </p:spPr>
        <p:txBody>
          <a:bodyPr>
            <a:normAutofit/>
          </a:body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一、重要证件</a:t>
            </a:r>
          </a:p>
        </p:txBody>
      </p:sp>
      <p:sp>
        <p:nvSpPr>
          <p:cNvPr id="10" name="文本框 9">
            <a:extLst>
              <a:ext uri="{FF2B5EF4-FFF2-40B4-BE49-F238E27FC236}">
                <a16:creationId xmlns:a16="http://schemas.microsoft.com/office/drawing/2014/main" id="{6A35DB46-CD8A-AF49-8239-F08DC2986B2D}"/>
              </a:ext>
            </a:extLst>
          </p:cNvPr>
          <p:cNvSpPr txBox="1"/>
          <p:nvPr/>
        </p:nvSpPr>
        <p:spPr>
          <a:xfrm>
            <a:off x="621936" y="1095720"/>
            <a:ext cx="7027715" cy="4954626"/>
          </a:xfrm>
          <a:prstGeom prst="rect">
            <a:avLst/>
          </a:prstGeom>
          <a:noFill/>
        </p:spPr>
        <p:txBody>
          <a:bodyPr wrap="square" rtlCol="0">
            <a:spAutoFit/>
          </a:bodyPr>
          <a:lstStyle/>
          <a:p>
            <a:pPr>
              <a:lnSpc>
                <a:spcPct val="110000"/>
              </a:lnSpc>
            </a:pPr>
            <a:r>
              <a:rPr kumimoji="1" lang="en-US" altLang="zh-CN" sz="1600" b="1" dirty="0">
                <a:ea typeface="Microsoft YaHei" panose="020B0503020204020204" pitchFamily="34" charset="-122"/>
              </a:rPr>
              <a:t>1</a:t>
            </a:r>
            <a:r>
              <a:rPr kumimoji="1" lang="zh-CN" altLang="en-US" sz="1600" b="1" dirty="0">
                <a:ea typeface="Microsoft YaHei" panose="020B0503020204020204" pitchFamily="34" charset="-122"/>
              </a:rPr>
              <a:t>、港澳通行证</a:t>
            </a:r>
            <a:endParaRPr kumimoji="1" lang="en-US" altLang="zh-CN" sz="1600" b="1" dirty="0">
              <a:ea typeface="Microsoft YaHei" panose="020B0503020204020204" pitchFamily="34" charset="-122"/>
            </a:endParaRP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检查港澳通行证有效期是否在毕业年份之前！若失效可能引发不便，请提前申领新的通行证</a:t>
            </a:r>
            <a:endParaRPr kumimoji="1" lang="en-US" altLang="zh-CN" sz="1600" dirty="0">
              <a:ea typeface="Microsoft YaHei" panose="020B0503020204020204" pitchFamily="34" charset="-122"/>
            </a:endParaRPr>
          </a:p>
          <a:p>
            <a:pPr>
              <a:lnSpc>
                <a:spcPct val="110000"/>
              </a:lnSpc>
            </a:pPr>
            <a:r>
              <a:rPr kumimoji="1" lang="en-US" altLang="zh-CN" sz="1600" b="1" dirty="0">
                <a:ea typeface="Microsoft YaHei" panose="020B0503020204020204" pitchFamily="34" charset="-122"/>
              </a:rPr>
              <a:t>2</a:t>
            </a:r>
            <a:r>
              <a:rPr kumimoji="1" lang="zh-CN" altLang="en-US" sz="1600" b="1" dirty="0">
                <a:ea typeface="Microsoft YaHei" panose="020B0503020204020204" pitchFamily="34" charset="-122"/>
              </a:rPr>
              <a:t>、学生签证（入境许可）</a:t>
            </a:r>
            <a:endParaRPr kumimoji="1" lang="en-US" altLang="zh-CN" sz="1600" b="1" dirty="0">
              <a:ea typeface="Microsoft YaHei" panose="020B0503020204020204" pitchFamily="34" charset="-122"/>
            </a:endParaRP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往年会寄送实体“粉签”，今年起是电子版</a:t>
            </a:r>
            <a:r>
              <a:rPr kumimoji="1" lang="en-US" altLang="zh-CN" sz="1600" dirty="0" err="1">
                <a:ea typeface="Microsoft YaHei" panose="020B0503020204020204" pitchFamily="34" charset="-122"/>
              </a:rPr>
              <a:t>eVisa</a:t>
            </a:r>
            <a:r>
              <a:rPr kumimoji="1" lang="zh-CN" altLang="en-US" sz="1600" dirty="0">
                <a:ea typeface="Microsoft YaHei" panose="020B0503020204020204" pitchFamily="34" charset="-122"/>
              </a:rPr>
              <a:t>（打印出来或者储存在手机里都可以）</a:t>
            </a:r>
            <a:endParaRPr kumimoji="1" lang="en-US" altLang="zh-CN" sz="1600" dirty="0">
              <a:ea typeface="Microsoft YaHei" panose="020B0503020204020204" pitchFamily="34" charset="-122"/>
            </a:endParaRPr>
          </a:p>
          <a:p>
            <a:pPr>
              <a:lnSpc>
                <a:spcPct val="110000"/>
              </a:lnSpc>
            </a:pPr>
            <a:r>
              <a:rPr kumimoji="1" lang="en-US" altLang="zh-CN" sz="1600" b="1" dirty="0">
                <a:ea typeface="Microsoft YaHei" panose="020B0503020204020204" pitchFamily="34" charset="-122"/>
              </a:rPr>
              <a:t>3</a:t>
            </a:r>
            <a:r>
              <a:rPr kumimoji="1" lang="zh-CN" altLang="en-US" sz="1600" b="1" dirty="0">
                <a:ea typeface="Microsoft YaHei" panose="020B0503020204020204" pitchFamily="34" charset="-122"/>
              </a:rPr>
              <a:t>、逗留签注（逗留</a:t>
            </a:r>
            <a:r>
              <a:rPr kumimoji="1" lang="en-US" altLang="zh-CN" sz="1600" b="1" dirty="0">
                <a:ea typeface="Microsoft YaHei" panose="020B0503020204020204" pitchFamily="34" charset="-122"/>
              </a:rPr>
              <a:t>D</a:t>
            </a:r>
            <a:r>
              <a:rPr kumimoji="1" lang="zh-CN" altLang="en-US" sz="1600" b="1" dirty="0">
                <a:ea typeface="Microsoft YaHei" panose="020B0503020204020204" pitchFamily="34" charset="-122"/>
              </a:rPr>
              <a:t>签）</a:t>
            </a:r>
            <a:endParaRPr kumimoji="1" lang="en-US" altLang="zh-CN" sz="1600" b="1" dirty="0">
              <a:ea typeface="Microsoft YaHei" panose="020B0503020204020204" pitchFamily="34" charset="-122"/>
            </a:endParaRP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印在港澳通行证背面的几行字</a:t>
            </a:r>
            <a:endParaRPr kumimoji="1" lang="en-US" altLang="zh-CN" sz="1600" dirty="0">
              <a:ea typeface="Microsoft YaHei" panose="020B0503020204020204" pitchFamily="34" charset="-122"/>
            </a:endParaRPr>
          </a:p>
          <a:p>
            <a:pPr>
              <a:lnSpc>
                <a:spcPct val="110000"/>
              </a:lnSpc>
            </a:pPr>
            <a:r>
              <a:rPr kumimoji="1" lang="en-US" altLang="zh-CN" sz="1600" b="1" dirty="0">
                <a:ea typeface="Microsoft YaHei" panose="020B0503020204020204" pitchFamily="34" charset="-122"/>
              </a:rPr>
              <a:t>4</a:t>
            </a:r>
            <a:r>
              <a:rPr kumimoji="1" lang="zh-CN" altLang="en-US" sz="1600" b="1" dirty="0">
                <a:ea typeface="Microsoft YaHei" panose="020B0503020204020204" pitchFamily="34" charset="-122"/>
              </a:rPr>
              <a:t>、</a:t>
            </a:r>
            <a:r>
              <a:rPr kumimoji="1" lang="en-US" altLang="zh-CN" sz="1600" b="1" dirty="0">
                <a:solidFill>
                  <a:srgbClr val="0070C0"/>
                </a:solidFill>
                <a:ea typeface="Microsoft YaHei" panose="020B0503020204020204" pitchFamily="34" charset="-122"/>
              </a:rPr>
              <a:t>NOL</a:t>
            </a:r>
            <a:r>
              <a:rPr kumimoji="1" lang="zh-CN" altLang="en-US" sz="1600" b="1" dirty="0">
                <a:solidFill>
                  <a:srgbClr val="0070C0"/>
                </a:solidFill>
                <a:ea typeface="Microsoft YaHei" panose="020B0503020204020204" pitchFamily="34" charset="-122"/>
              </a:rPr>
              <a:t> </a:t>
            </a:r>
            <a:r>
              <a:rPr kumimoji="1" lang="en-US" altLang="zh-CN" sz="1600" b="1" dirty="0">
                <a:solidFill>
                  <a:srgbClr val="0070C0"/>
                </a:solidFill>
                <a:ea typeface="Microsoft YaHei" panose="020B0503020204020204" pitchFamily="34" charset="-122"/>
              </a:rPr>
              <a:t>letter</a:t>
            </a:r>
            <a:r>
              <a:rPr kumimoji="1" lang="zh-CN" altLang="en-US" sz="1600" b="1" dirty="0">
                <a:solidFill>
                  <a:srgbClr val="0070C0"/>
                </a:solidFill>
                <a:ea typeface="Microsoft YaHei" panose="020B0503020204020204" pitchFamily="34" charset="-122"/>
              </a:rPr>
              <a:t> </a:t>
            </a:r>
            <a:r>
              <a:rPr kumimoji="1" lang="en-US" altLang="zh-CN" sz="1600" b="1" dirty="0">
                <a:solidFill>
                  <a:srgbClr val="0070C0"/>
                </a:solidFill>
                <a:ea typeface="Microsoft YaHei" panose="020B0503020204020204" pitchFamily="34" charset="-122"/>
              </a:rPr>
              <a:t>(No</a:t>
            </a:r>
            <a:r>
              <a:rPr kumimoji="1" lang="zh-CN" altLang="en-US" sz="1600" b="1" dirty="0">
                <a:solidFill>
                  <a:srgbClr val="0070C0"/>
                </a:solidFill>
                <a:ea typeface="Microsoft YaHei" panose="020B0503020204020204" pitchFamily="34" charset="-122"/>
              </a:rPr>
              <a:t> </a:t>
            </a:r>
            <a:r>
              <a:rPr kumimoji="1" lang="en-US" altLang="zh-CN" sz="1600" b="1" dirty="0">
                <a:solidFill>
                  <a:srgbClr val="0070C0"/>
                </a:solidFill>
                <a:ea typeface="Microsoft YaHei" panose="020B0503020204020204" pitchFamily="34" charset="-122"/>
              </a:rPr>
              <a:t>Objection</a:t>
            </a:r>
            <a:r>
              <a:rPr kumimoji="1" lang="zh-CN" altLang="en-US" sz="1600" b="1" dirty="0">
                <a:solidFill>
                  <a:srgbClr val="0070C0"/>
                </a:solidFill>
                <a:ea typeface="Microsoft YaHei" panose="020B0503020204020204" pitchFamily="34" charset="-122"/>
              </a:rPr>
              <a:t> </a:t>
            </a:r>
            <a:r>
              <a:rPr kumimoji="1" lang="en-US" altLang="zh-CN" sz="1600" b="1" dirty="0">
                <a:solidFill>
                  <a:srgbClr val="0070C0"/>
                </a:solidFill>
                <a:ea typeface="Microsoft YaHei" panose="020B0503020204020204" pitchFamily="34" charset="-122"/>
              </a:rPr>
              <a:t>Letter)</a:t>
            </a: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是港府批准非本地学生在港就读器件实习的文件，在校内外实习、工作时都会用到</a:t>
            </a:r>
            <a:endParaRPr kumimoji="1" lang="en-US" altLang="zh-CN" sz="1600" dirty="0">
              <a:ea typeface="Microsoft YaHei" panose="020B0503020204020204" pitchFamily="34" charset="-122"/>
            </a:endParaRP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兼职实习需要出具</a:t>
            </a:r>
            <a:r>
              <a:rPr kumimoji="1" lang="en-US" altLang="zh-CN" sz="1600" dirty="0">
                <a:ea typeface="Microsoft YaHei" panose="020B0503020204020204" pitchFamily="34" charset="-122"/>
              </a:rPr>
              <a:t>NOL+</a:t>
            </a:r>
            <a:r>
              <a:rPr kumimoji="1" lang="zh-CN" altLang="en-US" sz="1600" b="1" dirty="0">
                <a:ea typeface="Microsoft YaHei" panose="020B0503020204020204" pitchFamily="34" charset="-122"/>
              </a:rPr>
              <a:t>获得院系的同意</a:t>
            </a:r>
            <a:endParaRPr kumimoji="1" lang="en-US" altLang="zh-CN" sz="1600" b="1" dirty="0">
              <a:ea typeface="Microsoft YaHei" panose="020B0503020204020204" pitchFamily="34" charset="-122"/>
            </a:endParaRPr>
          </a:p>
          <a:p>
            <a:pPr>
              <a:lnSpc>
                <a:spcPct val="110000"/>
              </a:lnSpc>
            </a:pPr>
            <a:r>
              <a:rPr kumimoji="1" lang="en-US" altLang="zh-CN" sz="1600" b="1" dirty="0">
                <a:ea typeface="Microsoft YaHei" panose="020B0503020204020204" pitchFamily="34" charset="-122"/>
              </a:rPr>
              <a:t>5</a:t>
            </a:r>
            <a:r>
              <a:rPr kumimoji="1" lang="zh-CN" altLang="en-US" sz="1600" b="1" dirty="0">
                <a:ea typeface="Microsoft YaHei" panose="020B0503020204020204" pitchFamily="34" charset="-122"/>
              </a:rPr>
              <a:t>、入境标签（</a:t>
            </a:r>
            <a:r>
              <a:rPr kumimoji="1" lang="en-US" altLang="zh-CN" sz="1600" b="1" dirty="0">
                <a:ea typeface="Microsoft YaHei" panose="020B0503020204020204" pitchFamily="34" charset="-122"/>
              </a:rPr>
              <a:t>landing</a:t>
            </a:r>
            <a:r>
              <a:rPr kumimoji="1" lang="zh-CN" altLang="en-US" sz="1600" b="1" dirty="0">
                <a:ea typeface="Microsoft YaHei" panose="020B0503020204020204" pitchFamily="34" charset="-122"/>
              </a:rPr>
              <a:t> </a:t>
            </a:r>
            <a:r>
              <a:rPr kumimoji="1" lang="en-US" altLang="zh-CN" sz="1600" b="1" dirty="0">
                <a:ea typeface="Microsoft YaHei" panose="020B0503020204020204" pitchFamily="34" charset="-122"/>
              </a:rPr>
              <a:t>slip</a:t>
            </a:r>
            <a:r>
              <a:rPr kumimoji="1" lang="zh-CN" altLang="en-US" sz="1600" b="1" dirty="0">
                <a:ea typeface="Microsoft YaHei" panose="020B0503020204020204" pitchFamily="34" charset="-122"/>
              </a:rPr>
              <a:t>）</a:t>
            </a:r>
            <a:endParaRPr kumimoji="1" lang="en-US" altLang="zh-CN" sz="1600" b="1" dirty="0">
              <a:ea typeface="Microsoft YaHei" panose="020B0503020204020204" pitchFamily="34" charset="-122"/>
            </a:endParaRP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俗称“小白条”，凭学生签入境香港时会获得一张（请保管好，八月下旬学校线上注册是需要在系统中上传）</a:t>
            </a:r>
            <a:endParaRPr kumimoji="1" lang="en-US" altLang="zh-CN" sz="1600" dirty="0">
              <a:ea typeface="Microsoft YaHei" panose="020B0503020204020204" pitchFamily="34" charset="-122"/>
            </a:endParaRPr>
          </a:p>
          <a:p>
            <a:pPr>
              <a:lnSpc>
                <a:spcPct val="110000"/>
              </a:lnSpc>
            </a:pPr>
            <a:r>
              <a:rPr kumimoji="1" lang="en-US" altLang="zh-CN" sz="1600" b="1" dirty="0">
                <a:ea typeface="Microsoft YaHei" panose="020B0503020204020204" pitchFamily="34" charset="-122"/>
              </a:rPr>
              <a:t>4</a:t>
            </a:r>
            <a:r>
              <a:rPr kumimoji="1" lang="zh-CN" altLang="en-US" sz="1600" b="1" dirty="0">
                <a:ea typeface="Microsoft YaHei" panose="020B0503020204020204" pitchFamily="34" charset="-122"/>
              </a:rPr>
              <a:t>、护照</a:t>
            </a:r>
            <a:endParaRPr kumimoji="1" lang="en-US" altLang="zh-CN" sz="1600" b="1" dirty="0">
              <a:ea typeface="Microsoft YaHei" panose="020B0503020204020204" pitchFamily="34" charset="-122"/>
            </a:endParaRPr>
          </a:p>
          <a:p>
            <a:pPr marL="742950" lvl="1" indent="-285750">
              <a:lnSpc>
                <a:spcPct val="110000"/>
              </a:lnSpc>
              <a:buFont typeface="Arial" panose="020B0604020202020204" pitchFamily="34" charset="0"/>
              <a:buChar char="•"/>
            </a:pPr>
            <a:r>
              <a:rPr kumimoji="1" lang="zh-CN" altLang="en-US" sz="1600" dirty="0">
                <a:ea typeface="Microsoft YaHei" panose="020B0503020204020204" pitchFamily="34" charset="-122"/>
              </a:rPr>
              <a:t>在港期间出国旅行、报考托福雅思等需要</a:t>
            </a:r>
            <a:endParaRPr kumimoji="1" lang="en-US" altLang="zh-CN" sz="1600" dirty="0">
              <a:ea typeface="Microsoft YaHei" panose="020B0503020204020204" pitchFamily="34" charset="-122"/>
            </a:endParaRPr>
          </a:p>
          <a:p>
            <a:pPr>
              <a:lnSpc>
                <a:spcPct val="110000"/>
              </a:lnSpc>
            </a:pPr>
            <a:r>
              <a:rPr kumimoji="1" lang="en-US" altLang="zh-CN" sz="1600" b="1" dirty="0">
                <a:ea typeface="Microsoft YaHei" panose="020B0503020204020204" pitchFamily="34" charset="-122"/>
              </a:rPr>
              <a:t>5</a:t>
            </a:r>
            <a:r>
              <a:rPr kumimoji="1" lang="zh-CN" altLang="en-US" sz="1600" b="1" dirty="0">
                <a:ea typeface="Microsoft YaHei" panose="020B0503020204020204" pitchFamily="34" charset="-122"/>
              </a:rPr>
              <a:t>、内地二代身份证</a:t>
            </a:r>
            <a:endParaRPr kumimoji="1" lang="en-US" altLang="zh-CN" sz="1600" b="1" dirty="0">
              <a:ea typeface="Microsoft YaHei" panose="020B0503020204020204" pitchFamily="34" charset="-122"/>
            </a:endParaRPr>
          </a:p>
        </p:txBody>
      </p:sp>
      <p:pic>
        <p:nvPicPr>
          <p:cNvPr id="9" name="图片 8">
            <a:extLst>
              <a:ext uri="{FF2B5EF4-FFF2-40B4-BE49-F238E27FC236}">
                <a16:creationId xmlns:a16="http://schemas.microsoft.com/office/drawing/2014/main" id="{89719692-7E08-8F40-AF7A-6BA2E5437C9F}"/>
              </a:ext>
            </a:extLst>
          </p:cNvPr>
          <p:cNvPicPr>
            <a:picLocks noChangeAspect="1"/>
          </p:cNvPicPr>
          <p:nvPr/>
        </p:nvPicPr>
        <p:blipFill>
          <a:blip r:embed="rId3"/>
          <a:stretch>
            <a:fillRect/>
          </a:stretch>
        </p:blipFill>
        <p:spPr>
          <a:xfrm>
            <a:off x="9842750" y="855662"/>
            <a:ext cx="1864537" cy="2637975"/>
          </a:xfrm>
          <a:prstGeom prst="rect">
            <a:avLst/>
          </a:prstGeom>
        </p:spPr>
      </p:pic>
      <p:sp>
        <p:nvSpPr>
          <p:cNvPr id="11" name="文本框 10">
            <a:extLst>
              <a:ext uri="{FF2B5EF4-FFF2-40B4-BE49-F238E27FC236}">
                <a16:creationId xmlns:a16="http://schemas.microsoft.com/office/drawing/2014/main" id="{BD72957C-115C-BD40-A6B2-4DB84DEE0768}"/>
              </a:ext>
            </a:extLst>
          </p:cNvPr>
          <p:cNvSpPr txBox="1"/>
          <p:nvPr/>
        </p:nvSpPr>
        <p:spPr>
          <a:xfrm>
            <a:off x="10329632" y="3433012"/>
            <a:ext cx="902811" cy="307777"/>
          </a:xfrm>
          <a:prstGeom prst="rect">
            <a:avLst/>
          </a:prstGeom>
          <a:noFill/>
        </p:spPr>
        <p:txBody>
          <a:bodyPr wrap="none" rtlCol="0">
            <a:spAutoFit/>
          </a:bodyPr>
          <a:lstStyle/>
          <a:p>
            <a:r>
              <a:rPr kumimoji="1" lang="zh-CN" altLang="en-US" sz="1400" dirty="0">
                <a:solidFill>
                  <a:srgbClr val="003974"/>
                </a:solidFill>
                <a:latin typeface="Microsoft YaHei" panose="020B0503020204020204" pitchFamily="34" charset="-122"/>
                <a:ea typeface="Microsoft YaHei" panose="020B0503020204020204" pitchFamily="34" charset="-122"/>
              </a:rPr>
              <a:t>学生签证</a:t>
            </a:r>
          </a:p>
        </p:txBody>
      </p:sp>
      <p:pic>
        <p:nvPicPr>
          <p:cNvPr id="12" name="图片 11">
            <a:extLst>
              <a:ext uri="{FF2B5EF4-FFF2-40B4-BE49-F238E27FC236}">
                <a16:creationId xmlns:a16="http://schemas.microsoft.com/office/drawing/2014/main" id="{C3DC3D7E-FCB5-A440-AC44-575C9998F842}"/>
              </a:ext>
            </a:extLst>
          </p:cNvPr>
          <p:cNvPicPr>
            <a:picLocks noChangeAspect="1"/>
          </p:cNvPicPr>
          <p:nvPr/>
        </p:nvPicPr>
        <p:blipFill>
          <a:blip r:embed="rId4"/>
          <a:stretch>
            <a:fillRect/>
          </a:stretch>
        </p:blipFill>
        <p:spPr>
          <a:xfrm>
            <a:off x="7638293" y="1252226"/>
            <a:ext cx="2229477" cy="1366283"/>
          </a:xfrm>
          <a:prstGeom prst="rect">
            <a:avLst/>
          </a:prstGeom>
        </p:spPr>
      </p:pic>
      <p:sp>
        <p:nvSpPr>
          <p:cNvPr id="13" name="文本框 12">
            <a:extLst>
              <a:ext uri="{FF2B5EF4-FFF2-40B4-BE49-F238E27FC236}">
                <a16:creationId xmlns:a16="http://schemas.microsoft.com/office/drawing/2014/main" id="{E0FCB8A2-45F6-254E-AF30-FAC9D5D66F96}"/>
              </a:ext>
            </a:extLst>
          </p:cNvPr>
          <p:cNvSpPr txBox="1"/>
          <p:nvPr/>
        </p:nvSpPr>
        <p:spPr>
          <a:xfrm>
            <a:off x="8251429" y="2678474"/>
            <a:ext cx="902811" cy="307777"/>
          </a:xfrm>
          <a:prstGeom prst="rect">
            <a:avLst/>
          </a:prstGeom>
          <a:noFill/>
        </p:spPr>
        <p:txBody>
          <a:bodyPr wrap="none" rtlCol="0">
            <a:spAutoFit/>
          </a:bodyPr>
          <a:lstStyle/>
          <a:p>
            <a:r>
              <a:rPr kumimoji="1" lang="zh-CN" altLang="en-US" sz="1400" dirty="0">
                <a:solidFill>
                  <a:srgbClr val="003974"/>
                </a:solidFill>
                <a:latin typeface="Microsoft YaHei" panose="020B0503020204020204" pitchFamily="34" charset="-122"/>
                <a:ea typeface="Microsoft YaHei" panose="020B0503020204020204" pitchFamily="34" charset="-122"/>
              </a:rPr>
              <a:t>逗留签注</a:t>
            </a:r>
          </a:p>
        </p:txBody>
      </p:sp>
      <p:pic>
        <p:nvPicPr>
          <p:cNvPr id="14" name="图片 13">
            <a:extLst>
              <a:ext uri="{FF2B5EF4-FFF2-40B4-BE49-F238E27FC236}">
                <a16:creationId xmlns:a16="http://schemas.microsoft.com/office/drawing/2014/main" id="{BBD1552A-D5A7-DC49-8D28-2BBA1F965839}"/>
              </a:ext>
            </a:extLst>
          </p:cNvPr>
          <p:cNvPicPr>
            <a:picLocks noChangeAspect="1"/>
          </p:cNvPicPr>
          <p:nvPr/>
        </p:nvPicPr>
        <p:blipFill>
          <a:blip r:embed="rId5"/>
          <a:stretch>
            <a:fillRect/>
          </a:stretch>
        </p:blipFill>
        <p:spPr>
          <a:xfrm>
            <a:off x="8057071" y="3109841"/>
            <a:ext cx="1281672" cy="3004130"/>
          </a:xfrm>
          <a:prstGeom prst="rect">
            <a:avLst/>
          </a:prstGeom>
        </p:spPr>
      </p:pic>
      <p:sp>
        <p:nvSpPr>
          <p:cNvPr id="15" name="文本框 14">
            <a:extLst>
              <a:ext uri="{FF2B5EF4-FFF2-40B4-BE49-F238E27FC236}">
                <a16:creationId xmlns:a16="http://schemas.microsoft.com/office/drawing/2014/main" id="{FA7E5491-D86E-A64D-A63D-B16CFE7D3A39}"/>
              </a:ext>
            </a:extLst>
          </p:cNvPr>
          <p:cNvSpPr txBox="1"/>
          <p:nvPr/>
        </p:nvSpPr>
        <p:spPr>
          <a:xfrm>
            <a:off x="8180443" y="6113971"/>
            <a:ext cx="1223412" cy="307777"/>
          </a:xfrm>
          <a:prstGeom prst="rect">
            <a:avLst/>
          </a:prstGeom>
          <a:noFill/>
        </p:spPr>
        <p:txBody>
          <a:bodyPr wrap="none" rtlCol="0">
            <a:spAutoFit/>
          </a:bodyPr>
          <a:lstStyle/>
          <a:p>
            <a:r>
              <a:rPr kumimoji="1" lang="en-US" altLang="zh-CN" sz="1400" dirty="0">
                <a:solidFill>
                  <a:srgbClr val="003974"/>
                </a:solidFill>
                <a:latin typeface="Microsoft YaHei" panose="020B0503020204020204" pitchFamily="34" charset="-122"/>
                <a:ea typeface="Microsoft YaHei" panose="020B0503020204020204" pitchFamily="34" charset="-122"/>
              </a:rPr>
              <a:t>Landing</a:t>
            </a:r>
            <a:r>
              <a:rPr kumimoji="1" lang="zh-CN" altLang="en-US" sz="1400" dirty="0">
                <a:solidFill>
                  <a:srgbClr val="003974"/>
                </a:solidFill>
                <a:latin typeface="Microsoft YaHei" panose="020B0503020204020204" pitchFamily="34" charset="-122"/>
                <a:ea typeface="Microsoft YaHei" panose="020B0503020204020204" pitchFamily="34" charset="-122"/>
              </a:rPr>
              <a:t> </a:t>
            </a:r>
            <a:r>
              <a:rPr kumimoji="1" lang="en-US" altLang="zh-CN" sz="1400" dirty="0">
                <a:solidFill>
                  <a:srgbClr val="003974"/>
                </a:solidFill>
                <a:latin typeface="Microsoft YaHei" panose="020B0503020204020204" pitchFamily="34" charset="-122"/>
                <a:ea typeface="Microsoft YaHei" panose="020B0503020204020204" pitchFamily="34" charset="-122"/>
              </a:rPr>
              <a:t>slip</a:t>
            </a:r>
            <a:endParaRPr kumimoji="1" lang="zh-CN" altLang="en-US" sz="1400" dirty="0">
              <a:solidFill>
                <a:srgbClr val="003974"/>
              </a:solidFill>
              <a:latin typeface="Microsoft YaHei" panose="020B0503020204020204" pitchFamily="34" charset="-122"/>
              <a:ea typeface="Microsoft YaHei" panose="020B0503020204020204" pitchFamily="34" charset="-122"/>
            </a:endParaRPr>
          </a:p>
        </p:txBody>
      </p:sp>
      <p:pic>
        <p:nvPicPr>
          <p:cNvPr id="16" name="图片 15">
            <a:extLst>
              <a:ext uri="{FF2B5EF4-FFF2-40B4-BE49-F238E27FC236}">
                <a16:creationId xmlns:a16="http://schemas.microsoft.com/office/drawing/2014/main" id="{B50C05FA-5399-284C-9B65-89A57E6B290C}"/>
              </a:ext>
            </a:extLst>
          </p:cNvPr>
          <p:cNvPicPr>
            <a:picLocks noChangeAspect="1"/>
          </p:cNvPicPr>
          <p:nvPr/>
        </p:nvPicPr>
        <p:blipFill rotWithShape="1">
          <a:blip r:embed="rId6"/>
          <a:srcRect t="7643"/>
          <a:stretch/>
        </p:blipFill>
        <p:spPr>
          <a:xfrm>
            <a:off x="9880278" y="3662441"/>
            <a:ext cx="1947723" cy="2767336"/>
          </a:xfrm>
          <a:prstGeom prst="rect">
            <a:avLst/>
          </a:prstGeom>
        </p:spPr>
      </p:pic>
      <p:sp>
        <p:nvSpPr>
          <p:cNvPr id="17" name="文本框 16">
            <a:extLst>
              <a:ext uri="{FF2B5EF4-FFF2-40B4-BE49-F238E27FC236}">
                <a16:creationId xmlns:a16="http://schemas.microsoft.com/office/drawing/2014/main" id="{306104A5-4B33-844E-8F35-0078C6DC1186}"/>
              </a:ext>
            </a:extLst>
          </p:cNvPr>
          <p:cNvSpPr txBox="1"/>
          <p:nvPr/>
        </p:nvSpPr>
        <p:spPr>
          <a:xfrm>
            <a:off x="10608799" y="6351428"/>
            <a:ext cx="567784" cy="307777"/>
          </a:xfrm>
          <a:prstGeom prst="rect">
            <a:avLst/>
          </a:prstGeom>
          <a:noFill/>
        </p:spPr>
        <p:txBody>
          <a:bodyPr wrap="none" rtlCol="0">
            <a:spAutoFit/>
          </a:bodyPr>
          <a:lstStyle/>
          <a:p>
            <a:r>
              <a:rPr kumimoji="1" lang="en-US" altLang="zh-CN" sz="1400" dirty="0">
                <a:solidFill>
                  <a:srgbClr val="003974"/>
                </a:solidFill>
                <a:latin typeface="Microsoft YaHei" panose="020B0503020204020204" pitchFamily="34" charset="-122"/>
                <a:ea typeface="Microsoft YaHei" panose="020B0503020204020204" pitchFamily="34" charset="-122"/>
              </a:rPr>
              <a:t>NOL</a:t>
            </a:r>
            <a:endParaRPr kumimoji="1" lang="zh-CN" altLang="en-US" sz="1400" dirty="0">
              <a:solidFill>
                <a:srgbClr val="003974"/>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984848508"/>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形用户界面, 文本, 应用程序, 电子邮件&#10;&#10;描述已自动生成">
            <a:extLst>
              <a:ext uri="{FF2B5EF4-FFF2-40B4-BE49-F238E27FC236}">
                <a16:creationId xmlns:a16="http://schemas.microsoft.com/office/drawing/2014/main" id="{4B8AF4EC-E2E2-EB48-9E10-80E4D4BD28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754" y="1025587"/>
            <a:ext cx="7056828" cy="4806825"/>
          </a:xfrm>
          <a:prstGeom prst="rect">
            <a:avLst/>
          </a:prstGeom>
        </p:spPr>
      </p:pic>
      <p:sp>
        <p:nvSpPr>
          <p:cNvPr id="5" name="文本框 4">
            <a:extLst>
              <a:ext uri="{FF2B5EF4-FFF2-40B4-BE49-F238E27FC236}">
                <a16:creationId xmlns:a16="http://schemas.microsoft.com/office/drawing/2014/main" id="{596DD5B2-037A-E14E-AB3C-8D214EC842C6}"/>
              </a:ext>
            </a:extLst>
          </p:cNvPr>
          <p:cNvSpPr txBox="1"/>
          <p:nvPr/>
        </p:nvSpPr>
        <p:spPr>
          <a:xfrm>
            <a:off x="7564582" y="3161299"/>
            <a:ext cx="4230539" cy="830997"/>
          </a:xfrm>
          <a:prstGeom prst="rect">
            <a:avLst/>
          </a:prstGeom>
          <a:noFill/>
        </p:spPr>
        <p:txBody>
          <a:bodyPr wrap="square" rtlCol="0">
            <a:spAutoFit/>
          </a:bodyPr>
          <a:lstStyle/>
          <a:p>
            <a:r>
              <a:rPr kumimoji="1" lang="en-US" altLang="zh-CN" sz="1600" dirty="0">
                <a:latin typeface="+mn-ea"/>
              </a:rPr>
              <a:t>TPG</a:t>
            </a:r>
            <a:r>
              <a:rPr kumimoji="1" lang="zh-CN" altLang="en-US" sz="1600" dirty="0">
                <a:latin typeface="+mn-ea"/>
              </a:rPr>
              <a:t>：学校限制为平时上课期间</a:t>
            </a:r>
            <a:r>
              <a:rPr kumimoji="1" lang="en-US" altLang="zh-CN" sz="1600" dirty="0">
                <a:latin typeface="+mn-ea"/>
              </a:rPr>
              <a:t>10h </a:t>
            </a:r>
            <a:r>
              <a:rPr kumimoji="1" lang="zh-CN" altLang="en-US" sz="1600" dirty="0">
                <a:latin typeface="+mn-ea"/>
              </a:rPr>
              <a:t>（系里同意的前提下）；</a:t>
            </a:r>
            <a:r>
              <a:rPr kumimoji="1" lang="en-US" altLang="zh-CN" sz="1600" dirty="0">
                <a:latin typeface="+mn-ea"/>
              </a:rPr>
              <a:t>winter</a:t>
            </a:r>
            <a:r>
              <a:rPr kumimoji="1" lang="zh-CN" altLang="en-US" sz="1600" dirty="0">
                <a:latin typeface="+mn-ea"/>
              </a:rPr>
              <a:t>期间</a:t>
            </a:r>
            <a:r>
              <a:rPr kumimoji="1" lang="en-US" altLang="zh-CN" sz="1600" dirty="0">
                <a:latin typeface="+mn-ea"/>
              </a:rPr>
              <a:t>20h</a:t>
            </a:r>
            <a:r>
              <a:rPr kumimoji="1" lang="zh-CN" altLang="en-US" sz="1600" dirty="0">
                <a:latin typeface="+mn-ea"/>
              </a:rPr>
              <a:t>；</a:t>
            </a:r>
            <a:r>
              <a:rPr kumimoji="1" lang="en-US" altLang="zh-CN" sz="1600" dirty="0">
                <a:latin typeface="+mn-ea"/>
              </a:rPr>
              <a:t>summer</a:t>
            </a:r>
            <a:r>
              <a:rPr kumimoji="1" lang="zh-CN" altLang="en-US" sz="1600" dirty="0">
                <a:latin typeface="+mn-ea"/>
              </a:rPr>
              <a:t>期间</a:t>
            </a:r>
            <a:r>
              <a:rPr kumimoji="1" lang="en-US" altLang="zh-CN" sz="1600" dirty="0">
                <a:latin typeface="+mn-ea"/>
              </a:rPr>
              <a:t>6-8</a:t>
            </a:r>
            <a:r>
              <a:rPr kumimoji="1" lang="zh-CN" altLang="en-US" sz="1600" dirty="0">
                <a:latin typeface="+mn-ea"/>
              </a:rPr>
              <a:t>月可以</a:t>
            </a:r>
            <a:r>
              <a:rPr kumimoji="1" lang="en-US" altLang="zh-CN" sz="1600" dirty="0">
                <a:latin typeface="+mn-ea"/>
              </a:rPr>
              <a:t>full-time</a:t>
            </a:r>
            <a:endParaRPr kumimoji="1" lang="zh-CN" altLang="en-US" sz="1600" dirty="0">
              <a:latin typeface="+mn-ea"/>
            </a:endParaRPr>
          </a:p>
        </p:txBody>
      </p:sp>
    </p:spTree>
    <p:extLst>
      <p:ext uri="{BB962C8B-B14F-4D97-AF65-F5344CB8AC3E}">
        <p14:creationId xmlns:p14="http://schemas.microsoft.com/office/powerpoint/2010/main" val="728622513"/>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7">
            <a:extLst>
              <a:ext uri="{FF2B5EF4-FFF2-40B4-BE49-F238E27FC236}">
                <a16:creationId xmlns:a16="http://schemas.microsoft.com/office/drawing/2014/main" id="{1FB01D91-E5A3-3545-968B-69032B0F6089}"/>
              </a:ext>
            </a:extLst>
          </p:cNvPr>
          <p:cNvSpPr txBox="1">
            <a:spLocks/>
          </p:cNvSpPr>
          <p:nvPr/>
        </p:nvSpPr>
        <p:spPr>
          <a:xfrm>
            <a:off x="838200" y="0"/>
            <a:ext cx="10515600" cy="10383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二、其他重要文件</a:t>
            </a:r>
          </a:p>
        </p:txBody>
      </p:sp>
      <p:sp>
        <p:nvSpPr>
          <p:cNvPr id="4" name="文本框 3">
            <a:extLst>
              <a:ext uri="{FF2B5EF4-FFF2-40B4-BE49-F238E27FC236}">
                <a16:creationId xmlns:a16="http://schemas.microsoft.com/office/drawing/2014/main" id="{4B4EB10F-6EA5-7440-8F3E-F0E66714728B}"/>
              </a:ext>
            </a:extLst>
          </p:cNvPr>
          <p:cNvSpPr txBox="1"/>
          <p:nvPr/>
        </p:nvSpPr>
        <p:spPr>
          <a:xfrm>
            <a:off x="668748" y="1038372"/>
            <a:ext cx="8059616" cy="5443734"/>
          </a:xfrm>
          <a:prstGeom prst="rect">
            <a:avLst/>
          </a:prstGeom>
          <a:noFill/>
        </p:spPr>
        <p:txBody>
          <a:bodyPr wrap="square" rtlCol="0">
            <a:spAutoFit/>
          </a:bodyPr>
          <a:lstStyle/>
          <a:p>
            <a:pPr>
              <a:lnSpc>
                <a:spcPct val="114000"/>
              </a:lnSpc>
            </a:pPr>
            <a:r>
              <a:rPr kumimoji="1" lang="en-US" altLang="zh-CN" sz="1600" b="1" dirty="0">
                <a:latin typeface="+mn-ea"/>
              </a:rPr>
              <a:t>1</a:t>
            </a:r>
            <a:r>
              <a:rPr kumimoji="1" lang="zh-CN" altLang="en-US" sz="1600" b="1" dirty="0">
                <a:latin typeface="+mn-ea"/>
              </a:rPr>
              <a:t>、证件照</a:t>
            </a:r>
            <a:endParaRPr kumimoji="1" lang="en-US" altLang="zh-CN" sz="1600" b="1" dirty="0">
              <a:latin typeface="+mn-ea"/>
            </a:endParaRPr>
          </a:p>
          <a:p>
            <a:pPr marL="742950" lvl="1" indent="-285750">
              <a:lnSpc>
                <a:spcPct val="114000"/>
              </a:lnSpc>
              <a:buFont typeface="Arial" panose="020B0604020202020204" pitchFamily="34" charset="0"/>
              <a:buChar char="•"/>
            </a:pPr>
            <a:r>
              <a:rPr kumimoji="1" lang="zh-CN" altLang="en-US" sz="1600" dirty="0">
                <a:latin typeface="+mn-ea"/>
              </a:rPr>
              <a:t>学校和地铁站都有自助证件照机，也有很多照相馆，但是贵</a:t>
            </a:r>
            <a:r>
              <a:rPr kumimoji="1" lang="en-US" altLang="zh-CN" sz="1600" dirty="0">
                <a:latin typeface="+mn-ea"/>
              </a:rPr>
              <a:t>&amp;</a:t>
            </a:r>
            <a:r>
              <a:rPr kumimoji="1" lang="zh-CN" altLang="en-US" sz="1600" dirty="0">
                <a:latin typeface="+mn-ea"/>
              </a:rPr>
              <a:t>么得美颜</a:t>
            </a:r>
            <a:endParaRPr kumimoji="1" lang="en-US" altLang="zh-CN" sz="1600" dirty="0">
              <a:latin typeface="+mn-ea"/>
            </a:endParaRPr>
          </a:p>
          <a:p>
            <a:pPr marL="742950" lvl="1" indent="-285750">
              <a:lnSpc>
                <a:spcPct val="114000"/>
              </a:lnSpc>
              <a:buFont typeface="Arial" panose="020B0604020202020204" pitchFamily="34" charset="0"/>
              <a:buChar char="•"/>
            </a:pPr>
            <a:r>
              <a:rPr kumimoji="1" lang="zh-CN" altLang="en-US" sz="1600" dirty="0">
                <a:latin typeface="+mn-ea"/>
              </a:rPr>
              <a:t>常用（</a:t>
            </a:r>
            <a:r>
              <a:rPr kumimoji="1" lang="en-US" altLang="zh-CN" sz="1600" dirty="0">
                <a:latin typeface="+mn-ea"/>
              </a:rPr>
              <a:t>1</a:t>
            </a:r>
            <a:r>
              <a:rPr kumimoji="1" lang="zh-CN" altLang="en-US" sz="1600" dirty="0">
                <a:latin typeface="+mn-ea"/>
              </a:rPr>
              <a:t>寸、</a:t>
            </a:r>
            <a:r>
              <a:rPr kumimoji="1" lang="en-US" altLang="zh-CN" sz="1600" dirty="0">
                <a:latin typeface="+mn-ea"/>
              </a:rPr>
              <a:t>2</a:t>
            </a:r>
            <a:r>
              <a:rPr kumimoji="1" lang="zh-CN" altLang="en-US" sz="1600" dirty="0">
                <a:latin typeface="+mn-ea"/>
              </a:rPr>
              <a:t>寸）；护照尺寸（小</a:t>
            </a:r>
            <a:r>
              <a:rPr kumimoji="1" lang="en-US" altLang="zh-CN" sz="1600" dirty="0">
                <a:latin typeface="+mn-ea"/>
              </a:rPr>
              <a:t>2</a:t>
            </a:r>
            <a:r>
              <a:rPr kumimoji="1" lang="zh-CN" altLang="en-US" sz="1600" dirty="0">
                <a:latin typeface="+mn-ea"/>
              </a:rPr>
              <a:t>寸）；香港尺寸（不超过</a:t>
            </a:r>
            <a:r>
              <a:rPr kumimoji="1" lang="en-US" altLang="zh-CN" sz="1600" dirty="0">
                <a:latin typeface="+mn-ea"/>
              </a:rPr>
              <a:t>55</a:t>
            </a:r>
            <a:r>
              <a:rPr kumimoji="1" lang="zh-CN" altLang="en-US" sz="1600" dirty="0">
                <a:latin typeface="+mn-ea"/>
              </a:rPr>
              <a:t>*</a:t>
            </a:r>
            <a:r>
              <a:rPr kumimoji="1" lang="en-US" altLang="zh-CN" sz="1600" dirty="0">
                <a:latin typeface="+mn-ea"/>
              </a:rPr>
              <a:t>45mm</a:t>
            </a:r>
            <a:r>
              <a:rPr kumimoji="1" lang="zh-CN" altLang="en-US" sz="1600" dirty="0">
                <a:latin typeface="+mn-ea"/>
              </a:rPr>
              <a:t>，不小于</a:t>
            </a:r>
            <a:r>
              <a:rPr kumimoji="1" lang="en-US" altLang="zh-CN" sz="1600" dirty="0">
                <a:latin typeface="+mn-ea"/>
              </a:rPr>
              <a:t>50</a:t>
            </a:r>
            <a:r>
              <a:rPr kumimoji="1" lang="zh-CN" altLang="en-US" sz="1600" dirty="0">
                <a:latin typeface="+mn-ea"/>
              </a:rPr>
              <a:t>*</a:t>
            </a:r>
            <a:r>
              <a:rPr kumimoji="1" lang="en-US" altLang="zh-CN" sz="1600" dirty="0">
                <a:latin typeface="+mn-ea"/>
              </a:rPr>
              <a:t>40mm</a:t>
            </a:r>
            <a:r>
              <a:rPr kumimoji="1" lang="zh-CN" altLang="en-US" sz="1600" dirty="0">
                <a:latin typeface="+mn-ea"/>
              </a:rPr>
              <a:t>）</a:t>
            </a:r>
            <a:endParaRPr kumimoji="1" lang="en-US" altLang="zh-CN" sz="1600" dirty="0">
              <a:latin typeface="+mn-ea"/>
            </a:endParaRPr>
          </a:p>
          <a:p>
            <a:pPr>
              <a:lnSpc>
                <a:spcPct val="114000"/>
              </a:lnSpc>
            </a:pPr>
            <a:r>
              <a:rPr kumimoji="1" lang="en-US" altLang="zh-CN" sz="1600" b="1" dirty="0">
                <a:latin typeface="+mn-ea"/>
              </a:rPr>
              <a:t>2</a:t>
            </a:r>
            <a:r>
              <a:rPr kumimoji="1" lang="zh-CN" altLang="en-US" sz="1600" b="1" dirty="0">
                <a:latin typeface="+mn-ea"/>
              </a:rPr>
              <a:t>、现金（几千港币）</a:t>
            </a:r>
            <a:endParaRPr kumimoji="1" lang="en-US" altLang="zh-CN" sz="1600" b="1" dirty="0">
              <a:latin typeface="+mn-ea"/>
            </a:endParaRPr>
          </a:p>
          <a:p>
            <a:pPr marL="742950" lvl="1" indent="-285750">
              <a:lnSpc>
                <a:spcPct val="114000"/>
              </a:lnSpc>
              <a:buFont typeface="Arial" panose="020B0604020202020204" pitchFamily="34" charset="0"/>
              <a:buChar char="•"/>
            </a:pPr>
            <a:r>
              <a:rPr kumimoji="1" lang="zh-CN" altLang="en-US" sz="1600" dirty="0">
                <a:latin typeface="+mn-ea"/>
              </a:rPr>
              <a:t>过关到住处坐</a:t>
            </a:r>
            <a:r>
              <a:rPr kumimoji="1" lang="en-US" altLang="zh-CN" sz="1600" dirty="0">
                <a:latin typeface="+mn-ea"/>
              </a:rPr>
              <a:t>taxi</a:t>
            </a:r>
            <a:r>
              <a:rPr kumimoji="1" lang="zh-CN" altLang="en-US" sz="1600" dirty="0">
                <a:latin typeface="+mn-ea"/>
              </a:rPr>
              <a:t>大部分只能用现金</a:t>
            </a:r>
            <a:endParaRPr kumimoji="1" lang="en-US" altLang="zh-CN" sz="1600" dirty="0">
              <a:latin typeface="+mn-ea"/>
            </a:endParaRPr>
          </a:p>
          <a:p>
            <a:pPr marL="742950" lvl="1" indent="-285750">
              <a:lnSpc>
                <a:spcPct val="114000"/>
              </a:lnSpc>
              <a:buFont typeface="Arial" panose="020B0604020202020204" pitchFamily="34" charset="0"/>
              <a:buChar char="•"/>
            </a:pPr>
            <a:r>
              <a:rPr kumimoji="1" lang="zh-CN" altLang="en-US" sz="1600" dirty="0">
                <a:latin typeface="+mn-ea"/>
              </a:rPr>
              <a:t>之后可以在学校</a:t>
            </a:r>
            <a:r>
              <a:rPr kumimoji="1" lang="en-US" altLang="zh-CN" sz="1600" dirty="0">
                <a:latin typeface="+mn-ea"/>
              </a:rPr>
              <a:t>atm</a:t>
            </a:r>
            <a:r>
              <a:rPr kumimoji="1" lang="zh-CN" altLang="en-US" sz="1600" dirty="0">
                <a:latin typeface="+mn-ea"/>
              </a:rPr>
              <a:t>取（收少量手续费）</a:t>
            </a:r>
            <a:endParaRPr kumimoji="1" lang="en-US" altLang="zh-CN" sz="1600" dirty="0">
              <a:latin typeface="+mn-ea"/>
            </a:endParaRPr>
          </a:p>
          <a:p>
            <a:pPr marL="742950" lvl="1" indent="-285750">
              <a:lnSpc>
                <a:spcPct val="114000"/>
              </a:lnSpc>
              <a:buFont typeface="Arial" panose="020B0604020202020204" pitchFamily="34" charset="0"/>
              <a:buChar char="•"/>
            </a:pPr>
            <a:r>
              <a:rPr kumimoji="1" lang="zh-CN" altLang="en-US" sz="1600" b="1" dirty="0">
                <a:solidFill>
                  <a:srgbClr val="003974"/>
                </a:solidFill>
                <a:latin typeface="+mn-ea"/>
              </a:rPr>
              <a:t>最好不要带</a:t>
            </a:r>
            <a:r>
              <a:rPr kumimoji="1" lang="en-US" altLang="zh-CN" sz="1600" b="1" dirty="0">
                <a:solidFill>
                  <a:srgbClr val="003974"/>
                </a:solidFill>
                <a:latin typeface="+mn-ea"/>
              </a:rPr>
              <a:t>1000</a:t>
            </a:r>
            <a:r>
              <a:rPr kumimoji="1" lang="zh-CN" altLang="en-US" sz="1600" dirty="0">
                <a:latin typeface="+mn-ea"/>
              </a:rPr>
              <a:t>（可以去</a:t>
            </a:r>
            <a:r>
              <a:rPr kumimoji="1" lang="en-US" altLang="zh-CN" sz="1600" dirty="0">
                <a:latin typeface="+mn-ea"/>
              </a:rPr>
              <a:t>7-11</a:t>
            </a:r>
            <a:r>
              <a:rPr kumimoji="1" lang="zh-CN" altLang="en-US" sz="1600" dirty="0">
                <a:latin typeface="+mn-ea"/>
              </a:rPr>
              <a:t>破开，或者中国银行有港币零钱包服务）</a:t>
            </a:r>
            <a:endParaRPr kumimoji="1" lang="en-US" altLang="zh-CN" sz="1600" dirty="0">
              <a:latin typeface="+mn-ea"/>
            </a:endParaRPr>
          </a:p>
          <a:p>
            <a:pPr>
              <a:lnSpc>
                <a:spcPct val="114000"/>
              </a:lnSpc>
            </a:pPr>
            <a:r>
              <a:rPr kumimoji="1" lang="en-US" altLang="zh-CN" sz="1600" b="1" dirty="0">
                <a:latin typeface="+mn-ea"/>
              </a:rPr>
              <a:t>3</a:t>
            </a:r>
            <a:r>
              <a:rPr kumimoji="1" lang="zh-CN" altLang="en-US" sz="1600" b="1" dirty="0">
                <a:latin typeface="+mn-ea"/>
              </a:rPr>
              <a:t>、银行卡</a:t>
            </a:r>
            <a:endParaRPr kumimoji="1" lang="en-US" altLang="zh-CN" sz="1600" b="1" dirty="0">
              <a:latin typeface="+mn-ea"/>
            </a:endParaRPr>
          </a:p>
          <a:p>
            <a:pPr marL="742950" lvl="1" indent="-285750">
              <a:lnSpc>
                <a:spcPct val="114000"/>
              </a:lnSpc>
              <a:buFont typeface="Arial" panose="020B0604020202020204" pitchFamily="34" charset="0"/>
              <a:buChar char="•"/>
            </a:pPr>
            <a:r>
              <a:rPr kumimoji="1" lang="zh-CN" altLang="en-US" sz="1600" dirty="0">
                <a:latin typeface="+mn-ea"/>
              </a:rPr>
              <a:t>大部分店铺，以及学校的超市、食堂都可以使用微信支付和支付宝</a:t>
            </a:r>
            <a:endParaRPr kumimoji="1" lang="en-US" altLang="zh-CN" sz="1600" dirty="0">
              <a:latin typeface="+mn-ea"/>
            </a:endParaRPr>
          </a:p>
          <a:p>
            <a:pPr marL="742950" lvl="1" indent="-285750">
              <a:lnSpc>
                <a:spcPct val="114000"/>
              </a:lnSpc>
              <a:buFont typeface="Arial" panose="020B0604020202020204" pitchFamily="34" charset="0"/>
              <a:buChar char="•"/>
            </a:pPr>
            <a:r>
              <a:rPr kumimoji="1" lang="zh-CN" altLang="en-US" sz="1600" b="1" dirty="0">
                <a:latin typeface="+mn-ea"/>
              </a:rPr>
              <a:t>银联卡：</a:t>
            </a:r>
            <a:r>
              <a:rPr kumimoji="1" lang="zh-CN" altLang="en-US" sz="1600" dirty="0">
                <a:latin typeface="+mn-ea"/>
              </a:rPr>
              <a:t>取现金需要少量手续费，刷卡付款不需要</a:t>
            </a:r>
            <a:endParaRPr kumimoji="1" lang="en-US" altLang="zh-CN" sz="1600" dirty="0">
              <a:latin typeface="+mn-ea"/>
            </a:endParaRPr>
          </a:p>
          <a:p>
            <a:pPr marL="742950" lvl="1" indent="-285750">
              <a:lnSpc>
                <a:spcPct val="114000"/>
              </a:lnSpc>
              <a:buFont typeface="Arial" panose="020B0604020202020204" pitchFamily="34" charset="0"/>
              <a:buChar char="•"/>
            </a:pPr>
            <a:r>
              <a:rPr kumimoji="1" lang="en-US" altLang="zh-CN" sz="1600" b="1" dirty="0">
                <a:latin typeface="+mn-ea"/>
              </a:rPr>
              <a:t>visa</a:t>
            </a:r>
            <a:r>
              <a:rPr kumimoji="1" lang="zh-CN" altLang="en-US" sz="1600" b="1" dirty="0">
                <a:latin typeface="+mn-ea"/>
              </a:rPr>
              <a:t>卡：</a:t>
            </a:r>
            <a:r>
              <a:rPr kumimoji="1" lang="zh-CN" altLang="en-US" sz="1600" dirty="0">
                <a:latin typeface="+mn-ea"/>
              </a:rPr>
              <a:t>部分店铺及网上购物（比如苹果）需要用</a:t>
            </a:r>
            <a:r>
              <a:rPr kumimoji="1" lang="en-US" altLang="zh-CN" sz="1600" dirty="0">
                <a:latin typeface="+mn-ea"/>
              </a:rPr>
              <a:t>visa</a:t>
            </a:r>
            <a:r>
              <a:rPr kumimoji="1" lang="zh-CN" altLang="en-US" sz="1600" dirty="0">
                <a:latin typeface="+mn-ea"/>
              </a:rPr>
              <a:t>卡支付，最好随身带一张，也可以在香港办理（比较慢）</a:t>
            </a:r>
            <a:endParaRPr kumimoji="1" lang="en-US" altLang="zh-CN" sz="1600" dirty="0">
              <a:latin typeface="+mn-ea"/>
            </a:endParaRPr>
          </a:p>
          <a:p>
            <a:pPr marL="742950" lvl="1" indent="-285750">
              <a:lnSpc>
                <a:spcPct val="114000"/>
              </a:lnSpc>
              <a:buFont typeface="Arial" panose="020B0604020202020204" pitchFamily="34" charset="0"/>
              <a:buChar char="•"/>
            </a:pPr>
            <a:r>
              <a:rPr kumimoji="1" lang="zh-CN" altLang="en-US" sz="1600" dirty="0">
                <a:latin typeface="+mn-ea"/>
              </a:rPr>
              <a:t>在香港办理银行卡需要等拿到香港身份证后，时间比较久</a:t>
            </a:r>
            <a:endParaRPr kumimoji="1" lang="en-US" altLang="zh-CN" sz="1600" dirty="0">
              <a:latin typeface="+mn-ea"/>
            </a:endParaRPr>
          </a:p>
          <a:p>
            <a:pPr>
              <a:lnSpc>
                <a:spcPct val="114000"/>
              </a:lnSpc>
            </a:pPr>
            <a:r>
              <a:rPr kumimoji="1" lang="en-US" altLang="zh-CN" sz="1600" b="1" dirty="0">
                <a:latin typeface="+mn-ea"/>
              </a:rPr>
              <a:t>4</a:t>
            </a:r>
            <a:r>
              <a:rPr kumimoji="1" lang="zh-CN" altLang="en-US" sz="1600" b="1" dirty="0">
                <a:latin typeface="+mn-ea"/>
              </a:rPr>
              <a:t>、住址证明</a:t>
            </a:r>
            <a:endParaRPr kumimoji="1" lang="en-US" altLang="zh-CN" sz="1600" b="1" dirty="0">
              <a:latin typeface="+mn-ea"/>
            </a:endParaRPr>
          </a:p>
          <a:p>
            <a:pPr>
              <a:lnSpc>
                <a:spcPct val="114000"/>
              </a:lnSpc>
            </a:pPr>
            <a:r>
              <a:rPr kumimoji="1" lang="en-US" altLang="zh-CN" sz="1600" b="1" dirty="0">
                <a:latin typeface="+mn-ea"/>
              </a:rPr>
              <a:t>5</a:t>
            </a:r>
            <a:r>
              <a:rPr kumimoji="1" lang="zh-CN" altLang="en-US" sz="1600" b="1" dirty="0">
                <a:latin typeface="+mn-ea"/>
              </a:rPr>
              <a:t>、录取通知书</a:t>
            </a:r>
            <a:endParaRPr kumimoji="1" lang="en-US" altLang="zh-CN" sz="1600" b="1" dirty="0">
              <a:latin typeface="+mn-ea"/>
            </a:endParaRPr>
          </a:p>
          <a:p>
            <a:pPr>
              <a:lnSpc>
                <a:spcPct val="114000"/>
              </a:lnSpc>
            </a:pPr>
            <a:r>
              <a:rPr kumimoji="1" lang="en-US" altLang="zh-CN" sz="1600" b="1" dirty="0">
                <a:latin typeface="+mn-ea"/>
              </a:rPr>
              <a:t>6</a:t>
            </a:r>
            <a:r>
              <a:rPr kumimoji="1" lang="zh-CN" altLang="en-US" sz="1600" b="1" dirty="0">
                <a:latin typeface="+mn-ea"/>
              </a:rPr>
              <a:t>、高中</a:t>
            </a:r>
            <a:r>
              <a:rPr kumimoji="1" lang="en-US" altLang="zh-CN" sz="1600" b="1" dirty="0">
                <a:latin typeface="+mn-ea"/>
              </a:rPr>
              <a:t>/</a:t>
            </a:r>
            <a:r>
              <a:rPr kumimoji="1" lang="zh-CN" altLang="en-US" sz="1600" b="1" dirty="0">
                <a:latin typeface="+mn-ea"/>
              </a:rPr>
              <a:t>大学毕业证书</a:t>
            </a:r>
            <a:endParaRPr kumimoji="1" lang="en-US" altLang="zh-CN" sz="1600" b="1" dirty="0">
              <a:latin typeface="+mn-ea"/>
            </a:endParaRPr>
          </a:p>
          <a:p>
            <a:pPr>
              <a:lnSpc>
                <a:spcPct val="114000"/>
              </a:lnSpc>
            </a:pPr>
            <a:r>
              <a:rPr kumimoji="1" lang="en-US" altLang="zh-CN" sz="1600" b="1" dirty="0">
                <a:latin typeface="+mn-ea"/>
              </a:rPr>
              <a:t>7</a:t>
            </a:r>
            <a:r>
              <a:rPr kumimoji="1" lang="zh-CN" altLang="en-US" sz="1600" b="1" dirty="0">
                <a:latin typeface="+mn-ea"/>
              </a:rPr>
              <a:t>、各种获奖证书、实习证明、语言证明等（非必须）</a:t>
            </a:r>
            <a:endParaRPr kumimoji="1" lang="en-US" altLang="zh-CN" sz="1600" b="1" dirty="0">
              <a:latin typeface="+mn-ea"/>
            </a:endParaRPr>
          </a:p>
          <a:p>
            <a:pPr>
              <a:lnSpc>
                <a:spcPct val="114000"/>
              </a:lnSpc>
            </a:pPr>
            <a:r>
              <a:rPr kumimoji="1" lang="zh-CN" altLang="en-US" b="1" dirty="0">
                <a:solidFill>
                  <a:srgbClr val="FF0000"/>
                </a:solidFill>
                <a:latin typeface="+mn-ea"/>
              </a:rPr>
              <a:t>各种证件都扫描一份电子版！</a:t>
            </a:r>
          </a:p>
        </p:txBody>
      </p:sp>
      <p:grpSp>
        <p:nvGrpSpPr>
          <p:cNvPr id="5" name="组合 4">
            <a:extLst>
              <a:ext uri="{FF2B5EF4-FFF2-40B4-BE49-F238E27FC236}">
                <a16:creationId xmlns:a16="http://schemas.microsoft.com/office/drawing/2014/main" id="{73819619-9352-6F44-AF3A-105B61F1F2B0}"/>
              </a:ext>
            </a:extLst>
          </p:cNvPr>
          <p:cNvGrpSpPr/>
          <p:nvPr/>
        </p:nvGrpSpPr>
        <p:grpSpPr>
          <a:xfrm>
            <a:off x="9045331" y="2205266"/>
            <a:ext cx="2578631" cy="2675605"/>
            <a:chOff x="9169400" y="1249442"/>
            <a:chExt cx="2184400" cy="2500840"/>
          </a:xfrm>
        </p:grpSpPr>
        <p:pic>
          <p:nvPicPr>
            <p:cNvPr id="6" name="图片 5" descr="QR 代码&#10;&#10;描述已自动生成">
              <a:extLst>
                <a:ext uri="{FF2B5EF4-FFF2-40B4-BE49-F238E27FC236}">
                  <a16:creationId xmlns:a16="http://schemas.microsoft.com/office/drawing/2014/main" id="{255A5A63-4BF0-0B4D-82C9-616DBD5839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00" y="1249442"/>
              <a:ext cx="2184400" cy="2184400"/>
            </a:xfrm>
            <a:prstGeom prst="rect">
              <a:avLst/>
            </a:prstGeom>
          </p:spPr>
        </p:pic>
        <p:sp>
          <p:nvSpPr>
            <p:cNvPr id="7" name="文本框 6">
              <a:extLst>
                <a:ext uri="{FF2B5EF4-FFF2-40B4-BE49-F238E27FC236}">
                  <a16:creationId xmlns:a16="http://schemas.microsoft.com/office/drawing/2014/main" id="{6340DC39-A4E0-9940-B2D0-2983168E5A4A}"/>
                </a:ext>
              </a:extLst>
            </p:cNvPr>
            <p:cNvSpPr txBox="1"/>
            <p:nvPr/>
          </p:nvSpPr>
          <p:spPr>
            <a:xfrm>
              <a:off x="9401215" y="3433842"/>
              <a:ext cx="1720768" cy="316440"/>
            </a:xfrm>
            <a:prstGeom prst="rect">
              <a:avLst/>
            </a:prstGeom>
            <a:noFill/>
          </p:spPr>
          <p:txBody>
            <a:bodyPr wrap="none" rtlCol="0">
              <a:spAutoFit/>
            </a:bodyPr>
            <a:lstStyle/>
            <a:p>
              <a:pPr algn="ctr"/>
              <a:r>
                <a:rPr kumimoji="1" lang="zh-CN" altLang="en-US" sz="1600" dirty="0">
                  <a:solidFill>
                    <a:srgbClr val="003974"/>
                  </a:solidFill>
                  <a:latin typeface="Microsoft YaHei" panose="020B0503020204020204" pitchFamily="34" charset="-122"/>
                  <a:ea typeface="Microsoft YaHei" panose="020B0503020204020204" pitchFamily="34" charset="-122"/>
                </a:rPr>
                <a:t>来港文件与证件攻略</a:t>
              </a:r>
            </a:p>
          </p:txBody>
        </p:sp>
      </p:grpSp>
    </p:spTree>
    <p:extLst>
      <p:ext uri="{BB962C8B-B14F-4D97-AF65-F5344CB8AC3E}">
        <p14:creationId xmlns:p14="http://schemas.microsoft.com/office/powerpoint/2010/main" val="509107022"/>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7">
            <a:extLst>
              <a:ext uri="{FF2B5EF4-FFF2-40B4-BE49-F238E27FC236}">
                <a16:creationId xmlns:a16="http://schemas.microsoft.com/office/drawing/2014/main" id="{121C5F58-7F15-CC4C-A361-005E76A4904C}"/>
              </a:ext>
            </a:extLst>
          </p:cNvPr>
          <p:cNvSpPr>
            <a:spLocks noGrp="1"/>
          </p:cNvSpPr>
          <p:nvPr>
            <p:ph type="title"/>
          </p:nvPr>
        </p:nvSpPr>
        <p:spPr>
          <a:xfrm>
            <a:off x="838200" y="0"/>
            <a:ext cx="10515600" cy="1038372"/>
          </a:xfrm>
        </p:spPr>
        <p:txBody>
          <a:bodyPr>
            <a:normAutofit/>
          </a:body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三、生活物品</a:t>
            </a:r>
          </a:p>
        </p:txBody>
      </p:sp>
      <p:sp>
        <p:nvSpPr>
          <p:cNvPr id="4" name="文本框 3">
            <a:extLst>
              <a:ext uri="{FF2B5EF4-FFF2-40B4-BE49-F238E27FC236}">
                <a16:creationId xmlns:a16="http://schemas.microsoft.com/office/drawing/2014/main" id="{ABA2EA67-18D1-8746-AB4A-CE9DA060B9F9}"/>
              </a:ext>
            </a:extLst>
          </p:cNvPr>
          <p:cNvSpPr txBox="1"/>
          <p:nvPr/>
        </p:nvSpPr>
        <p:spPr>
          <a:xfrm>
            <a:off x="1006548" y="1164027"/>
            <a:ext cx="9601275" cy="2307748"/>
          </a:xfrm>
          <a:prstGeom prst="rect">
            <a:avLst/>
          </a:prstGeom>
          <a:noFill/>
        </p:spPr>
        <p:txBody>
          <a:bodyPr wrap="square" rtlCol="0">
            <a:spAutoFit/>
          </a:bodyPr>
          <a:lstStyle/>
          <a:p>
            <a:pPr>
              <a:lnSpc>
                <a:spcPct val="130000"/>
              </a:lnSpc>
            </a:pPr>
            <a:r>
              <a:rPr kumimoji="1" lang="en-US" altLang="zh-CN" sz="1600" b="1" dirty="0"/>
              <a:t>1</a:t>
            </a:r>
            <a:r>
              <a:rPr kumimoji="1" lang="zh-CN" altLang="en-US" sz="1600" b="1" dirty="0"/>
              <a:t>、衣物</a:t>
            </a:r>
            <a:endParaRPr kumimoji="1" lang="en-US" altLang="zh-CN" sz="1600" b="1" dirty="0"/>
          </a:p>
          <a:p>
            <a:pPr marL="742950" lvl="1" indent="-285750">
              <a:lnSpc>
                <a:spcPct val="130000"/>
              </a:lnSpc>
              <a:buFont typeface="Arial" panose="020B0604020202020204" pitchFamily="34" charset="0"/>
              <a:buChar char="•"/>
            </a:pPr>
            <a:r>
              <a:rPr kumimoji="1" lang="zh-CN" altLang="en-US" sz="1600" dirty="0"/>
              <a:t>空调超大！随身带一件</a:t>
            </a:r>
            <a:r>
              <a:rPr kumimoji="1" lang="zh-CN" altLang="en-US" sz="1600" b="1" dirty="0"/>
              <a:t>薄外套</a:t>
            </a:r>
            <a:r>
              <a:rPr kumimoji="1" lang="en-US" altLang="zh-CN" sz="1600" b="1" dirty="0"/>
              <a:t>or</a:t>
            </a:r>
            <a:r>
              <a:rPr kumimoji="1" lang="zh-CN" altLang="en-US" sz="1600" b="1" dirty="0"/>
              <a:t>皮肤衣</a:t>
            </a:r>
            <a:r>
              <a:rPr kumimoji="1" lang="zh-CN" altLang="en-US" sz="1600" dirty="0"/>
              <a:t>（过关时就带一件，不能用回</a:t>
            </a:r>
            <a:r>
              <a:rPr kumimoji="1" lang="en-US" altLang="zh-CN" sz="1600" dirty="0"/>
              <a:t>/</a:t>
            </a:r>
            <a:r>
              <a:rPr kumimoji="1" lang="zh-CN" altLang="en-US" sz="1600" dirty="0"/>
              <a:t>来港易的同学们去住处开始隔离之前可以火速去就近的超市采购一波物资，在超市采购时需要用皮肤衣遮挡一下隔离手环）</a:t>
            </a:r>
            <a:endParaRPr kumimoji="1" lang="en-US" altLang="zh-CN" sz="1600" dirty="0"/>
          </a:p>
          <a:p>
            <a:pPr marL="742950" lvl="1" indent="-285750">
              <a:lnSpc>
                <a:spcPct val="130000"/>
              </a:lnSpc>
              <a:buFont typeface="Arial" panose="020B0604020202020204" pitchFamily="34" charset="0"/>
              <a:buChar char="•"/>
            </a:pPr>
            <a:r>
              <a:rPr kumimoji="1" lang="zh-CN" altLang="en-US" sz="1600" dirty="0"/>
              <a:t>对于南方的同学来说，香港在海边因此气温比内陆温和一些</a:t>
            </a:r>
            <a:endParaRPr kumimoji="1" lang="en-US" altLang="zh-CN" sz="1600" dirty="0"/>
          </a:p>
          <a:p>
            <a:pPr marL="742950" lvl="1" indent="-285750">
              <a:lnSpc>
                <a:spcPct val="130000"/>
              </a:lnSpc>
              <a:buFont typeface="Arial" panose="020B0604020202020204" pitchFamily="34" charset="0"/>
              <a:buChar char="•"/>
            </a:pPr>
            <a:r>
              <a:rPr kumimoji="1" lang="zh-CN" altLang="en-US" sz="1600" dirty="0"/>
              <a:t>对于北方的同学来说，夏天很热，冬天可能会遭遇“魔法攻击”（由于湿度大，体感气温会比较低）</a:t>
            </a:r>
            <a:endParaRPr kumimoji="1" lang="en-US" altLang="zh-CN" sz="1600" dirty="0"/>
          </a:p>
          <a:p>
            <a:pPr>
              <a:lnSpc>
                <a:spcPct val="130000"/>
              </a:lnSpc>
            </a:pPr>
            <a:endParaRPr kumimoji="1" lang="zh-CN" altLang="en-US" sz="1600" dirty="0"/>
          </a:p>
        </p:txBody>
      </p:sp>
      <p:graphicFrame>
        <p:nvGraphicFramePr>
          <p:cNvPr id="5" name="表格 5">
            <a:extLst>
              <a:ext uri="{FF2B5EF4-FFF2-40B4-BE49-F238E27FC236}">
                <a16:creationId xmlns:a16="http://schemas.microsoft.com/office/drawing/2014/main" id="{D40C6CB7-8122-1B45-9F77-8C575FD3EC98}"/>
              </a:ext>
            </a:extLst>
          </p:cNvPr>
          <p:cNvGraphicFramePr>
            <a:graphicFrameLocks noGrp="1"/>
          </p:cNvGraphicFramePr>
          <p:nvPr>
            <p:extLst>
              <p:ext uri="{D42A27DB-BD31-4B8C-83A1-F6EECF244321}">
                <p14:modId xmlns:p14="http://schemas.microsoft.com/office/powerpoint/2010/main" val="1668020865"/>
              </p:ext>
            </p:extLst>
          </p:nvPr>
        </p:nvGraphicFramePr>
        <p:xfrm>
          <a:off x="1916686" y="3263957"/>
          <a:ext cx="8128000" cy="1854200"/>
        </p:xfrm>
        <a:graphic>
          <a:graphicData uri="http://schemas.openxmlformats.org/drawingml/2006/table">
            <a:tbl>
              <a:tblPr firstRow="1" bandRow="1">
                <a:tableStyleId>{69012ECD-51FC-41F1-AA8D-1B2483CD663E}</a:tableStyleId>
              </a:tblPr>
              <a:tblGrid>
                <a:gridCol w="2032000">
                  <a:extLst>
                    <a:ext uri="{9D8B030D-6E8A-4147-A177-3AD203B41FA5}">
                      <a16:colId xmlns:a16="http://schemas.microsoft.com/office/drawing/2014/main" val="853671312"/>
                    </a:ext>
                  </a:extLst>
                </a:gridCol>
                <a:gridCol w="2032000">
                  <a:extLst>
                    <a:ext uri="{9D8B030D-6E8A-4147-A177-3AD203B41FA5}">
                      <a16:colId xmlns:a16="http://schemas.microsoft.com/office/drawing/2014/main" val="359190033"/>
                    </a:ext>
                  </a:extLst>
                </a:gridCol>
                <a:gridCol w="2032000">
                  <a:extLst>
                    <a:ext uri="{9D8B030D-6E8A-4147-A177-3AD203B41FA5}">
                      <a16:colId xmlns:a16="http://schemas.microsoft.com/office/drawing/2014/main" val="1033231005"/>
                    </a:ext>
                  </a:extLst>
                </a:gridCol>
                <a:gridCol w="2032000">
                  <a:extLst>
                    <a:ext uri="{9D8B030D-6E8A-4147-A177-3AD203B41FA5}">
                      <a16:colId xmlns:a16="http://schemas.microsoft.com/office/drawing/2014/main" val="561095271"/>
                    </a:ext>
                  </a:extLst>
                </a:gridCol>
              </a:tblGrid>
              <a:tr h="370840">
                <a:tc>
                  <a:txBody>
                    <a:bodyPr/>
                    <a:lstStyle/>
                    <a:p>
                      <a:pPr algn="ctr"/>
                      <a:r>
                        <a:rPr lang="zh-CN" altLang="en-US" sz="1400" dirty="0"/>
                        <a:t>季节</a:t>
                      </a:r>
                    </a:p>
                  </a:txBody>
                  <a:tcPr/>
                </a:tc>
                <a:tc>
                  <a:txBody>
                    <a:bodyPr/>
                    <a:lstStyle/>
                    <a:p>
                      <a:pPr algn="ctr"/>
                      <a:r>
                        <a:rPr lang="zh-CN" altLang="en-US" sz="1400" dirty="0"/>
                        <a:t>月份</a:t>
                      </a:r>
                    </a:p>
                  </a:txBody>
                  <a:tcPr/>
                </a:tc>
                <a:tc>
                  <a:txBody>
                    <a:bodyPr/>
                    <a:lstStyle/>
                    <a:p>
                      <a:pPr algn="ctr"/>
                      <a:r>
                        <a:rPr lang="zh-CN" altLang="en-US" sz="1400" dirty="0"/>
                        <a:t>温度</a:t>
                      </a:r>
                    </a:p>
                  </a:txBody>
                  <a:tcPr/>
                </a:tc>
                <a:tc>
                  <a:txBody>
                    <a:bodyPr/>
                    <a:lstStyle/>
                    <a:p>
                      <a:pPr algn="ctr"/>
                      <a:r>
                        <a:rPr lang="zh-CN" altLang="en-US" sz="1400" dirty="0"/>
                        <a:t>湿度</a:t>
                      </a:r>
                    </a:p>
                  </a:txBody>
                  <a:tcPr/>
                </a:tc>
                <a:extLst>
                  <a:ext uri="{0D108BD9-81ED-4DB2-BD59-A6C34878D82A}">
                    <a16:rowId xmlns:a16="http://schemas.microsoft.com/office/drawing/2014/main" val="1389082480"/>
                  </a:ext>
                </a:extLst>
              </a:tr>
              <a:tr h="370840">
                <a:tc>
                  <a:txBody>
                    <a:bodyPr/>
                    <a:lstStyle/>
                    <a:p>
                      <a:pPr algn="ctr"/>
                      <a:r>
                        <a:rPr lang="zh-CN" altLang="en-US" sz="1400" dirty="0"/>
                        <a:t>春季</a:t>
                      </a:r>
                    </a:p>
                  </a:txBody>
                  <a:tcPr/>
                </a:tc>
                <a:tc>
                  <a:txBody>
                    <a:bodyPr/>
                    <a:lstStyle/>
                    <a:p>
                      <a:pPr algn="ctr"/>
                      <a:r>
                        <a:rPr lang="zh-CN" altLang="en-US" sz="1400" dirty="0"/>
                        <a:t>三月</a:t>
                      </a:r>
                      <a:r>
                        <a:rPr lang="en-US" altLang="zh-CN" sz="1400" dirty="0"/>
                        <a:t>-</a:t>
                      </a:r>
                      <a:r>
                        <a:rPr lang="zh-CN" altLang="en-US" sz="1400" dirty="0"/>
                        <a:t>五月中旬</a:t>
                      </a:r>
                    </a:p>
                  </a:txBody>
                  <a:tcPr/>
                </a:tc>
                <a:tc>
                  <a:txBody>
                    <a:bodyPr/>
                    <a:lstStyle/>
                    <a:p>
                      <a:pPr algn="ctr"/>
                      <a:r>
                        <a:rPr lang="en-US" altLang="zh-CN" sz="1400" dirty="0"/>
                        <a:t>20-28</a:t>
                      </a:r>
                      <a:endParaRPr lang="zh-CN" altLang="en-US" sz="1400" dirty="0"/>
                    </a:p>
                  </a:txBody>
                  <a:tcPr/>
                </a:tc>
                <a:tc>
                  <a:txBody>
                    <a:bodyPr/>
                    <a:lstStyle/>
                    <a:p>
                      <a:pPr algn="ctr"/>
                      <a:r>
                        <a:rPr lang="en-US" altLang="zh-CN" sz="1400" dirty="0"/>
                        <a:t>90%</a:t>
                      </a:r>
                      <a:r>
                        <a:rPr lang="zh-CN" altLang="en-US" sz="1400" dirty="0"/>
                        <a:t>左右</a:t>
                      </a:r>
                      <a:endParaRPr lang="en-US" altLang="zh-CN" sz="1400" dirty="0"/>
                    </a:p>
                  </a:txBody>
                  <a:tcPr/>
                </a:tc>
                <a:extLst>
                  <a:ext uri="{0D108BD9-81ED-4DB2-BD59-A6C34878D82A}">
                    <a16:rowId xmlns:a16="http://schemas.microsoft.com/office/drawing/2014/main" val="767214515"/>
                  </a:ext>
                </a:extLst>
              </a:tr>
              <a:tr h="370840">
                <a:tc>
                  <a:txBody>
                    <a:bodyPr/>
                    <a:lstStyle/>
                    <a:p>
                      <a:pPr algn="ctr"/>
                      <a:r>
                        <a:rPr lang="zh-CN" altLang="en-US" sz="1400" dirty="0"/>
                        <a:t>夏季</a:t>
                      </a:r>
                    </a:p>
                  </a:txBody>
                  <a:tcPr/>
                </a:tc>
                <a:tc>
                  <a:txBody>
                    <a:bodyPr/>
                    <a:lstStyle/>
                    <a:p>
                      <a:pPr algn="ctr"/>
                      <a:r>
                        <a:rPr lang="zh-CN" altLang="en-US" sz="1400" dirty="0"/>
                        <a:t>五月底</a:t>
                      </a:r>
                      <a:r>
                        <a:rPr lang="en-US" altLang="zh-CN" sz="1400" dirty="0"/>
                        <a:t>-</a:t>
                      </a:r>
                      <a:r>
                        <a:rPr lang="zh-CN" altLang="en-US" sz="1400" dirty="0"/>
                        <a:t>九月中旬</a:t>
                      </a:r>
                    </a:p>
                  </a:txBody>
                  <a:tcPr/>
                </a:tc>
                <a:tc>
                  <a:txBody>
                    <a:bodyPr/>
                    <a:lstStyle/>
                    <a:p>
                      <a:pPr algn="ctr"/>
                      <a:r>
                        <a:rPr lang="en-US" altLang="zh-CN" sz="1400" dirty="0"/>
                        <a:t>28-35</a:t>
                      </a:r>
                      <a:endParaRPr lang="zh-CN" altLang="en-US" sz="1400" dirty="0"/>
                    </a:p>
                  </a:txBody>
                  <a:tcPr/>
                </a:tc>
                <a:tc>
                  <a:txBody>
                    <a:bodyPr/>
                    <a:lstStyle/>
                    <a:p>
                      <a:pPr algn="ctr"/>
                      <a:r>
                        <a:rPr lang="en-US" altLang="zh-CN" sz="1400" dirty="0"/>
                        <a:t>90%</a:t>
                      </a:r>
                      <a:r>
                        <a:rPr lang="zh-CN" altLang="en-US" sz="1400" dirty="0"/>
                        <a:t>左右</a:t>
                      </a:r>
                    </a:p>
                  </a:txBody>
                  <a:tcPr/>
                </a:tc>
                <a:extLst>
                  <a:ext uri="{0D108BD9-81ED-4DB2-BD59-A6C34878D82A}">
                    <a16:rowId xmlns:a16="http://schemas.microsoft.com/office/drawing/2014/main" val="1490654365"/>
                  </a:ext>
                </a:extLst>
              </a:tr>
              <a:tr h="370840">
                <a:tc>
                  <a:txBody>
                    <a:bodyPr/>
                    <a:lstStyle/>
                    <a:p>
                      <a:pPr algn="ctr"/>
                      <a:r>
                        <a:rPr lang="zh-CN" altLang="en-US" sz="1400" dirty="0"/>
                        <a:t>秋季</a:t>
                      </a:r>
                    </a:p>
                  </a:txBody>
                  <a:tcPr/>
                </a:tc>
                <a:tc>
                  <a:txBody>
                    <a:bodyPr/>
                    <a:lstStyle/>
                    <a:p>
                      <a:pPr algn="ctr"/>
                      <a:r>
                        <a:rPr lang="zh-CN" altLang="en-US" sz="1400" dirty="0"/>
                        <a:t>九月底</a:t>
                      </a:r>
                      <a:r>
                        <a:rPr lang="en-US" altLang="zh-CN" sz="1400" dirty="0"/>
                        <a:t>-</a:t>
                      </a:r>
                      <a:r>
                        <a:rPr lang="zh-CN" altLang="en-US" sz="1400" dirty="0"/>
                        <a:t>十二月初</a:t>
                      </a:r>
                    </a:p>
                  </a:txBody>
                  <a:tcPr/>
                </a:tc>
                <a:tc>
                  <a:txBody>
                    <a:bodyPr/>
                    <a:lstStyle/>
                    <a:p>
                      <a:pPr algn="ctr"/>
                      <a:r>
                        <a:rPr lang="en-US" altLang="zh-CN" sz="1400" dirty="0"/>
                        <a:t>16-25</a:t>
                      </a:r>
                      <a:endParaRPr lang="zh-CN" altLang="en-US" sz="1400" dirty="0"/>
                    </a:p>
                  </a:txBody>
                  <a:tcPr/>
                </a:tc>
                <a:tc>
                  <a:txBody>
                    <a:bodyPr/>
                    <a:lstStyle/>
                    <a:p>
                      <a:pPr algn="ctr"/>
                      <a:r>
                        <a:rPr lang="en-US" altLang="zh-CN" sz="1400" dirty="0"/>
                        <a:t>70%</a:t>
                      </a:r>
                      <a:r>
                        <a:rPr lang="zh-CN" altLang="en-US" sz="1400" dirty="0"/>
                        <a:t>左右</a:t>
                      </a:r>
                    </a:p>
                  </a:txBody>
                  <a:tcPr/>
                </a:tc>
                <a:extLst>
                  <a:ext uri="{0D108BD9-81ED-4DB2-BD59-A6C34878D82A}">
                    <a16:rowId xmlns:a16="http://schemas.microsoft.com/office/drawing/2014/main" val="966319828"/>
                  </a:ext>
                </a:extLst>
              </a:tr>
              <a:tr h="370840">
                <a:tc>
                  <a:txBody>
                    <a:bodyPr/>
                    <a:lstStyle/>
                    <a:p>
                      <a:pPr algn="ctr"/>
                      <a:r>
                        <a:rPr lang="zh-CN" altLang="en-US" sz="1400" dirty="0"/>
                        <a:t>冬季</a:t>
                      </a:r>
                    </a:p>
                  </a:txBody>
                  <a:tcPr/>
                </a:tc>
                <a:tc>
                  <a:txBody>
                    <a:bodyPr/>
                    <a:lstStyle/>
                    <a:p>
                      <a:pPr algn="ctr"/>
                      <a:r>
                        <a:rPr lang="zh-CN" altLang="en-US" sz="1400" dirty="0"/>
                        <a:t>十二月中旬</a:t>
                      </a:r>
                      <a:r>
                        <a:rPr lang="en-US" altLang="zh-CN" sz="1400" dirty="0"/>
                        <a:t>-</a:t>
                      </a:r>
                      <a:r>
                        <a:rPr lang="zh-CN" altLang="en-US" sz="1400" dirty="0"/>
                        <a:t>二月</a:t>
                      </a:r>
                    </a:p>
                  </a:txBody>
                  <a:tcPr/>
                </a:tc>
                <a:tc>
                  <a:txBody>
                    <a:bodyPr/>
                    <a:lstStyle/>
                    <a:p>
                      <a:pPr algn="ctr"/>
                      <a:r>
                        <a:rPr lang="en-US" altLang="zh-CN" sz="1400" dirty="0"/>
                        <a:t>5-15</a:t>
                      </a:r>
                      <a:endParaRPr lang="zh-CN" altLang="en-US"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t>70%</a:t>
                      </a:r>
                      <a:r>
                        <a:rPr lang="zh-CN" altLang="en-US" sz="1400" dirty="0"/>
                        <a:t>左右</a:t>
                      </a:r>
                    </a:p>
                  </a:txBody>
                  <a:tcPr/>
                </a:tc>
                <a:extLst>
                  <a:ext uri="{0D108BD9-81ED-4DB2-BD59-A6C34878D82A}">
                    <a16:rowId xmlns:a16="http://schemas.microsoft.com/office/drawing/2014/main" val="164311252"/>
                  </a:ext>
                </a:extLst>
              </a:tr>
            </a:tbl>
          </a:graphicData>
        </a:graphic>
      </p:graphicFrame>
      <p:sp>
        <p:nvSpPr>
          <p:cNvPr id="6" name="文本框 5">
            <a:extLst>
              <a:ext uri="{FF2B5EF4-FFF2-40B4-BE49-F238E27FC236}">
                <a16:creationId xmlns:a16="http://schemas.microsoft.com/office/drawing/2014/main" id="{5CA21CC5-7D49-5742-8C1D-60B3CD7BCE2E}"/>
              </a:ext>
            </a:extLst>
          </p:cNvPr>
          <p:cNvSpPr txBox="1"/>
          <p:nvPr/>
        </p:nvSpPr>
        <p:spPr>
          <a:xfrm>
            <a:off x="1743185" y="5340318"/>
            <a:ext cx="8127999" cy="707310"/>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kumimoji="1" lang="zh-CN" altLang="en-US" sz="1600" dirty="0"/>
              <a:t>夏天（空调比较冻）：短袖短裤</a:t>
            </a:r>
            <a:r>
              <a:rPr kumimoji="1" lang="en-US" altLang="zh-CN" sz="1600" dirty="0"/>
              <a:t>+</a:t>
            </a:r>
            <a:r>
              <a:rPr kumimoji="1" lang="zh-CN" altLang="en-US" sz="1600" dirty="0"/>
              <a:t>长袖长裤</a:t>
            </a:r>
            <a:endParaRPr kumimoji="1" lang="en-US" altLang="zh-CN" sz="1600" dirty="0"/>
          </a:p>
          <a:p>
            <a:pPr marL="285750" indent="-285750">
              <a:lnSpc>
                <a:spcPct val="130000"/>
              </a:lnSpc>
              <a:buFont typeface="Arial" panose="020B0604020202020204" pitchFamily="34" charset="0"/>
              <a:buChar char="•"/>
            </a:pPr>
            <a:r>
              <a:rPr kumimoji="1" lang="zh-CN" altLang="en-US" sz="1600" dirty="0"/>
              <a:t>冬天（没有暖气）：卫衣、针织衫、毛衣</a:t>
            </a:r>
            <a:r>
              <a:rPr kumimoji="1" lang="en-US" altLang="zh-CN" sz="1600" dirty="0"/>
              <a:t>+</a:t>
            </a:r>
            <a:r>
              <a:rPr kumimoji="1" lang="zh-CN" altLang="en-US" sz="1600" dirty="0"/>
              <a:t>棉袄、羽绒服，单鞋</a:t>
            </a:r>
            <a:r>
              <a:rPr kumimoji="1" lang="en-US" altLang="zh-CN" sz="1600" dirty="0"/>
              <a:t>or</a:t>
            </a:r>
            <a:r>
              <a:rPr kumimoji="1" lang="zh-CN" altLang="en-US" sz="1600" dirty="0"/>
              <a:t>薄靴</a:t>
            </a:r>
            <a:endParaRPr kumimoji="1" lang="en-US" altLang="zh-CN" sz="1600" dirty="0"/>
          </a:p>
        </p:txBody>
      </p:sp>
    </p:spTree>
    <p:extLst>
      <p:ext uri="{BB962C8B-B14F-4D97-AF65-F5344CB8AC3E}">
        <p14:creationId xmlns:p14="http://schemas.microsoft.com/office/powerpoint/2010/main" val="2206265520"/>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7">
            <a:extLst>
              <a:ext uri="{FF2B5EF4-FFF2-40B4-BE49-F238E27FC236}">
                <a16:creationId xmlns:a16="http://schemas.microsoft.com/office/drawing/2014/main" id="{7F93B0F1-6CFD-CF48-8651-D16AF3B62D87}"/>
              </a:ext>
            </a:extLst>
          </p:cNvPr>
          <p:cNvSpPr>
            <a:spLocks noGrp="1"/>
          </p:cNvSpPr>
          <p:nvPr>
            <p:ph type="title"/>
          </p:nvPr>
        </p:nvSpPr>
        <p:spPr>
          <a:xfrm>
            <a:off x="838200" y="0"/>
            <a:ext cx="10515600" cy="1038372"/>
          </a:xfrm>
        </p:spPr>
        <p:txBody>
          <a:bodyPr>
            <a:normAutofit/>
          </a:body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三、生活物品</a:t>
            </a:r>
          </a:p>
        </p:txBody>
      </p:sp>
      <p:sp>
        <p:nvSpPr>
          <p:cNvPr id="4" name="文本框 3">
            <a:extLst>
              <a:ext uri="{FF2B5EF4-FFF2-40B4-BE49-F238E27FC236}">
                <a16:creationId xmlns:a16="http://schemas.microsoft.com/office/drawing/2014/main" id="{A85C6A25-895C-7A41-9C7F-343C74D38443}"/>
              </a:ext>
            </a:extLst>
          </p:cNvPr>
          <p:cNvSpPr txBox="1"/>
          <p:nvPr/>
        </p:nvSpPr>
        <p:spPr>
          <a:xfrm>
            <a:off x="1004454" y="1038372"/>
            <a:ext cx="9746673" cy="5170070"/>
          </a:xfrm>
          <a:prstGeom prst="rect">
            <a:avLst/>
          </a:prstGeom>
          <a:noFill/>
        </p:spPr>
        <p:txBody>
          <a:bodyPr wrap="square" rtlCol="0">
            <a:spAutoFit/>
          </a:bodyPr>
          <a:lstStyle/>
          <a:p>
            <a:pPr>
              <a:lnSpc>
                <a:spcPct val="130000"/>
              </a:lnSpc>
            </a:pPr>
            <a:r>
              <a:rPr kumimoji="1" lang="en-US" altLang="zh-CN" sz="1500" b="1" dirty="0"/>
              <a:t>2</a:t>
            </a:r>
            <a:r>
              <a:rPr kumimoji="1" lang="zh-CN" altLang="en-US" sz="1500" b="1" dirty="0"/>
              <a:t>、小型电器</a:t>
            </a:r>
            <a:endParaRPr kumimoji="1" lang="en-US" altLang="zh-CN" sz="1500" b="1" dirty="0"/>
          </a:p>
          <a:p>
            <a:pPr marL="742950" lvl="1" indent="-285750">
              <a:lnSpc>
                <a:spcPct val="130000"/>
              </a:lnSpc>
              <a:buFont typeface="Arial" panose="020B0604020202020204" pitchFamily="34" charset="0"/>
              <a:buChar char="•"/>
            </a:pPr>
            <a:r>
              <a:rPr kumimoji="1" lang="zh-CN" altLang="en-US" sz="1500" dirty="0"/>
              <a:t>转换插头</a:t>
            </a:r>
            <a:r>
              <a:rPr kumimoji="1" lang="en-US" altLang="zh-CN" sz="1500" dirty="0"/>
              <a:t>+</a:t>
            </a:r>
            <a:r>
              <a:rPr kumimoji="1" lang="zh-CN" altLang="en-US" sz="1500" dirty="0"/>
              <a:t>插排接线板</a:t>
            </a:r>
            <a:endParaRPr kumimoji="1" lang="en-US" altLang="zh-CN" sz="1500" dirty="0"/>
          </a:p>
          <a:p>
            <a:pPr marL="742950" lvl="1" indent="-285750">
              <a:lnSpc>
                <a:spcPct val="130000"/>
              </a:lnSpc>
              <a:buFont typeface="Arial" panose="020B0604020202020204" pitchFamily="34" charset="0"/>
              <a:buChar char="•"/>
            </a:pPr>
            <a:r>
              <a:rPr kumimoji="1" lang="zh-CN" altLang="en-US" sz="1500" dirty="0"/>
              <a:t>充电器、电宝等</a:t>
            </a:r>
            <a:endParaRPr kumimoji="1" lang="en-US" altLang="zh-CN" sz="1500" dirty="0"/>
          </a:p>
          <a:p>
            <a:pPr>
              <a:lnSpc>
                <a:spcPct val="130000"/>
              </a:lnSpc>
            </a:pPr>
            <a:r>
              <a:rPr kumimoji="1" lang="en-US" altLang="zh-CN" sz="1500" b="1" dirty="0"/>
              <a:t>3</a:t>
            </a:r>
            <a:r>
              <a:rPr kumimoji="1" lang="zh-CN" altLang="en-US" sz="1500" b="1" dirty="0"/>
              <a:t>、床上用品</a:t>
            </a:r>
            <a:endParaRPr kumimoji="1" lang="en-US" altLang="zh-CN" sz="1500" b="1" dirty="0"/>
          </a:p>
          <a:p>
            <a:pPr marL="742950" lvl="1" indent="-285750">
              <a:lnSpc>
                <a:spcPct val="130000"/>
              </a:lnSpc>
              <a:buFont typeface="Arial" panose="020B0604020202020204" pitchFamily="34" charset="0"/>
              <a:buChar char="•"/>
            </a:pPr>
            <a:r>
              <a:rPr kumimoji="1" lang="zh-CN" altLang="en-US" sz="1500" b="1" dirty="0"/>
              <a:t>自带：</a:t>
            </a:r>
            <a:r>
              <a:rPr kumimoji="1" lang="zh-CN" altLang="en-US" sz="1500" dirty="0"/>
              <a:t>可以带或者寄送用的比较习惯的床单、枕头等</a:t>
            </a:r>
            <a:endParaRPr kumimoji="1" lang="en-US" altLang="zh-CN" sz="1500" dirty="0"/>
          </a:p>
          <a:p>
            <a:pPr marL="742950" lvl="1" indent="-285750">
              <a:lnSpc>
                <a:spcPct val="130000"/>
              </a:lnSpc>
              <a:buFont typeface="Arial" panose="020B0604020202020204" pitchFamily="34" charset="0"/>
              <a:buChar char="•"/>
            </a:pPr>
            <a:r>
              <a:rPr kumimoji="1" lang="zh-CN" altLang="en-US" sz="1500" b="1" dirty="0"/>
              <a:t>来港购买：</a:t>
            </a:r>
            <a:r>
              <a:rPr kumimoji="1" lang="zh-CN" altLang="en-US" sz="1500" dirty="0"/>
              <a:t>也很方便！！在坑口、宝琳、将军澳都有各种床上用品店（海马、雅芳婷、富安娜等等），方便购买而且价格不高。也可以提前在网上订购，送到家里（例如宜家，但需要有房东、朋友等帮忙签收）</a:t>
            </a:r>
            <a:endParaRPr kumimoji="1" lang="en-US" altLang="zh-CN" sz="1500" dirty="0"/>
          </a:p>
          <a:p>
            <a:pPr marL="742950" lvl="1" indent="-285750">
              <a:lnSpc>
                <a:spcPct val="130000"/>
              </a:lnSpc>
              <a:buFont typeface="Arial" panose="020B0604020202020204" pitchFamily="34" charset="0"/>
              <a:buChar char="•"/>
            </a:pPr>
            <a:r>
              <a:rPr kumimoji="1" lang="zh-CN" altLang="en-US" sz="1500" b="1" dirty="0"/>
              <a:t>网购后邮寄：</a:t>
            </a:r>
            <a:r>
              <a:rPr kumimoji="1" lang="zh-CN" altLang="en-US" sz="1500" dirty="0"/>
              <a:t>有些同学的房子不带家具，需要购买床的，也可以考虑在大陆网购后转运来港</a:t>
            </a:r>
            <a:endParaRPr kumimoji="1" lang="en-US" altLang="zh-CN" sz="1500" dirty="0"/>
          </a:p>
          <a:p>
            <a:pPr marL="742950" lvl="1" indent="-285750">
              <a:lnSpc>
                <a:spcPct val="130000"/>
              </a:lnSpc>
              <a:buFont typeface="Arial" panose="020B0604020202020204" pitchFamily="34" charset="0"/>
              <a:buChar char="•"/>
            </a:pPr>
            <a:r>
              <a:rPr kumimoji="1" lang="zh-CN" altLang="en-US" sz="1500" dirty="0"/>
              <a:t>可以各方面比对价格后选择适合自己的购买方式</a:t>
            </a:r>
            <a:endParaRPr kumimoji="1" lang="en-US" altLang="zh-CN" sz="1500" dirty="0"/>
          </a:p>
          <a:p>
            <a:pPr>
              <a:lnSpc>
                <a:spcPct val="130000"/>
              </a:lnSpc>
            </a:pPr>
            <a:r>
              <a:rPr kumimoji="1" lang="en-US" altLang="zh-CN" sz="1500" b="1" dirty="0"/>
              <a:t>4</a:t>
            </a:r>
            <a:r>
              <a:rPr kumimoji="1" lang="zh-CN" altLang="en-US" sz="1500" b="1" dirty="0"/>
              <a:t>、个人护理</a:t>
            </a:r>
            <a:r>
              <a:rPr kumimoji="1" lang="en-US" altLang="zh-CN" sz="1500" b="1" dirty="0"/>
              <a:t>&amp;</a:t>
            </a:r>
            <a:r>
              <a:rPr kumimoji="1" lang="zh-CN" altLang="en-US" sz="1500" b="1" dirty="0"/>
              <a:t>化妆品</a:t>
            </a:r>
            <a:endParaRPr kumimoji="1" lang="en-US" altLang="zh-CN" sz="1500" b="1" dirty="0"/>
          </a:p>
          <a:p>
            <a:pPr marL="742950" lvl="1" indent="-285750">
              <a:lnSpc>
                <a:spcPct val="130000"/>
              </a:lnSpc>
              <a:buFont typeface="Arial" panose="020B0604020202020204" pitchFamily="34" charset="0"/>
              <a:buChar char="•"/>
            </a:pPr>
            <a:r>
              <a:rPr kumimoji="1" lang="zh-CN" altLang="en-US" sz="1500" dirty="0"/>
              <a:t>可以随身携带少量化妆品、护肤品等，毕竟</a:t>
            </a:r>
            <a:r>
              <a:rPr kumimoji="1" lang="en-US" altLang="zh-CN" sz="1500" b="1" dirty="0"/>
              <a:t>DFS</a:t>
            </a:r>
            <a:r>
              <a:rPr kumimoji="1" lang="zh-CN" altLang="en-US" sz="1500" b="1" dirty="0"/>
              <a:t>、崇光百货</a:t>
            </a:r>
            <a:r>
              <a:rPr kumimoji="1" lang="zh-CN" altLang="en-US" sz="1500" dirty="0"/>
              <a:t>等店铺这么优惠</a:t>
            </a:r>
            <a:r>
              <a:rPr kumimoji="1" lang="zh-CN" altLang="en-US" sz="1500" b="1" dirty="0"/>
              <a:t>肯定要买买买呀</a:t>
            </a:r>
            <a:endParaRPr kumimoji="1" lang="en-US" altLang="zh-CN" sz="1500" b="1" dirty="0"/>
          </a:p>
          <a:p>
            <a:pPr>
              <a:lnSpc>
                <a:spcPct val="130000"/>
              </a:lnSpc>
            </a:pPr>
            <a:r>
              <a:rPr kumimoji="1" lang="en-US" altLang="zh-CN" sz="1500" b="1" dirty="0"/>
              <a:t>5</a:t>
            </a:r>
            <a:r>
              <a:rPr kumimoji="1" lang="zh-CN" altLang="en-US" sz="1500" b="1" dirty="0"/>
              <a:t>、防疫物资及药品</a:t>
            </a:r>
            <a:endParaRPr kumimoji="1" lang="en-US" altLang="zh-CN" sz="1500" b="1" dirty="0"/>
          </a:p>
          <a:p>
            <a:pPr marL="742950" lvl="1" indent="-285750">
              <a:lnSpc>
                <a:spcPct val="130000"/>
              </a:lnSpc>
              <a:buFont typeface="Arial" panose="020B0604020202020204" pitchFamily="34" charset="0"/>
              <a:buChar char="•"/>
            </a:pPr>
            <a:r>
              <a:rPr kumimoji="1" lang="zh-CN" altLang="en-US" sz="1500" b="1" dirty="0"/>
              <a:t>随身携带：</a:t>
            </a:r>
            <a:r>
              <a:rPr kumimoji="1" lang="zh-CN" altLang="en-US" sz="1500" dirty="0"/>
              <a:t>口罩、消毒湿巾、酒精、连花清瘟等，以及自己常用的药品</a:t>
            </a:r>
            <a:endParaRPr kumimoji="1" lang="en-US" altLang="zh-CN" sz="1500" dirty="0"/>
          </a:p>
          <a:p>
            <a:pPr marL="742950" lvl="1" indent="-285750">
              <a:lnSpc>
                <a:spcPct val="130000"/>
              </a:lnSpc>
              <a:buFont typeface="Arial" panose="020B0604020202020204" pitchFamily="34" charset="0"/>
              <a:buChar char="•"/>
            </a:pPr>
            <a:r>
              <a:rPr kumimoji="1" lang="zh-CN" altLang="en-US" sz="1500" b="1" dirty="0"/>
              <a:t>来港购买：</a:t>
            </a:r>
            <a:r>
              <a:rPr kumimoji="1" lang="zh-CN" altLang="en-US" sz="1500" dirty="0"/>
              <a:t>坑口、宝琳、将军澳都有药店，常用药如布洛芬、云南白药等都可以买到。身体不适在学校校医室也可以免费开药</a:t>
            </a:r>
            <a:endParaRPr kumimoji="1" lang="en-US" altLang="zh-CN" sz="1500" dirty="0"/>
          </a:p>
          <a:p>
            <a:pPr marL="742950" lvl="1" indent="-285750">
              <a:lnSpc>
                <a:spcPct val="130000"/>
              </a:lnSpc>
              <a:buFont typeface="Arial" panose="020B0604020202020204" pitchFamily="34" charset="0"/>
              <a:buChar char="•"/>
            </a:pPr>
            <a:r>
              <a:rPr kumimoji="1" lang="zh-CN" altLang="en-US" sz="1500" b="1" dirty="0"/>
              <a:t>寄送：</a:t>
            </a:r>
            <a:r>
              <a:rPr kumimoji="1" lang="zh-CN" altLang="en-US" sz="1500" dirty="0"/>
              <a:t>不同地区以及不同品牌的快递公司规定不一，不一定可以寄送</a:t>
            </a:r>
            <a:endParaRPr kumimoji="1" lang="en-US" altLang="zh-CN" sz="1500" dirty="0"/>
          </a:p>
          <a:p>
            <a:pPr lvl="1">
              <a:lnSpc>
                <a:spcPct val="130000"/>
              </a:lnSpc>
            </a:pPr>
            <a:r>
              <a:rPr kumimoji="1" lang="zh-CN" altLang="en-US" sz="1500" b="1" dirty="0"/>
              <a:t>香港适合购买：化妆品、护肤品、服饰、手表、奢侈品、电子产品、照相机、游戏机等</a:t>
            </a:r>
          </a:p>
        </p:txBody>
      </p:sp>
    </p:spTree>
    <p:extLst>
      <p:ext uri="{BB962C8B-B14F-4D97-AF65-F5344CB8AC3E}">
        <p14:creationId xmlns:p14="http://schemas.microsoft.com/office/powerpoint/2010/main" val="3742959445"/>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7">
            <a:extLst>
              <a:ext uri="{FF2B5EF4-FFF2-40B4-BE49-F238E27FC236}">
                <a16:creationId xmlns:a16="http://schemas.microsoft.com/office/drawing/2014/main" id="{FF222856-857D-4C48-854A-E6861BF2DC6F}"/>
              </a:ext>
            </a:extLst>
          </p:cNvPr>
          <p:cNvSpPr>
            <a:spLocks noGrp="1"/>
          </p:cNvSpPr>
          <p:nvPr>
            <p:ph type="title"/>
          </p:nvPr>
        </p:nvSpPr>
        <p:spPr>
          <a:xfrm>
            <a:off x="838200" y="0"/>
            <a:ext cx="10515600" cy="1038372"/>
          </a:xfrm>
        </p:spPr>
        <p:txBody>
          <a:bodyPr>
            <a:normAutofit/>
          </a:body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四、初到香港</a:t>
            </a:r>
          </a:p>
        </p:txBody>
      </p:sp>
      <p:sp>
        <p:nvSpPr>
          <p:cNvPr id="4" name="文本框 3">
            <a:extLst>
              <a:ext uri="{FF2B5EF4-FFF2-40B4-BE49-F238E27FC236}">
                <a16:creationId xmlns:a16="http://schemas.microsoft.com/office/drawing/2014/main" id="{394F3BE1-04CD-6448-BBE2-19487CE409D5}"/>
              </a:ext>
            </a:extLst>
          </p:cNvPr>
          <p:cNvSpPr txBox="1"/>
          <p:nvPr/>
        </p:nvSpPr>
        <p:spPr>
          <a:xfrm>
            <a:off x="589250" y="992398"/>
            <a:ext cx="8042132" cy="5964133"/>
          </a:xfrm>
          <a:prstGeom prst="rect">
            <a:avLst/>
          </a:prstGeom>
          <a:noFill/>
        </p:spPr>
        <p:txBody>
          <a:bodyPr wrap="square" rtlCol="0">
            <a:spAutoFit/>
          </a:bodyPr>
          <a:lstStyle/>
          <a:p>
            <a:pPr>
              <a:lnSpc>
                <a:spcPct val="150000"/>
              </a:lnSpc>
            </a:pPr>
            <a:r>
              <a:rPr kumimoji="1" lang="en-US" altLang="zh-CN" sz="1600" b="1" dirty="0"/>
              <a:t>1</a:t>
            </a:r>
            <a:r>
              <a:rPr kumimoji="1" lang="zh-CN" altLang="en-US" sz="1600" b="1" dirty="0"/>
              <a:t>、规划路线</a:t>
            </a:r>
            <a:endParaRPr kumimoji="1" lang="en-US" altLang="zh-CN" sz="1600" b="1" dirty="0"/>
          </a:p>
          <a:p>
            <a:pPr marL="742950" lvl="1" indent="-285750">
              <a:lnSpc>
                <a:spcPct val="150000"/>
              </a:lnSpc>
              <a:buFont typeface="Arial" panose="020B0604020202020204" pitchFamily="34" charset="0"/>
              <a:buChar char="•"/>
            </a:pPr>
            <a:r>
              <a:rPr kumimoji="1" lang="en-US" altLang="zh-CN" sz="1600" dirty="0"/>
              <a:t>3</a:t>
            </a:r>
            <a:r>
              <a:rPr kumimoji="1" lang="zh-CN" altLang="en-US" sz="1600" dirty="0"/>
              <a:t>个关口：港珠澳大桥、香港机场、深圳湾口岸</a:t>
            </a:r>
            <a:endParaRPr kumimoji="1" lang="en-US" altLang="zh-CN" sz="1600" dirty="0"/>
          </a:p>
          <a:p>
            <a:pPr marL="742950" lvl="1" indent="-285750">
              <a:lnSpc>
                <a:spcPct val="150000"/>
              </a:lnSpc>
              <a:buFont typeface="Arial" panose="020B0604020202020204" pitchFamily="34" charset="0"/>
              <a:buChar char="•"/>
            </a:pPr>
            <a:r>
              <a:rPr kumimoji="1" lang="zh-CN" altLang="en-US" sz="1600" dirty="0"/>
              <a:t>坐地铁比较远，不太方便，建议拼车打</a:t>
            </a:r>
            <a:r>
              <a:rPr kumimoji="1" lang="en-US" altLang="zh-CN" sz="1600" dirty="0"/>
              <a:t>taxi</a:t>
            </a:r>
            <a:r>
              <a:rPr kumimoji="1" lang="zh-CN" altLang="en-US" sz="1600" dirty="0"/>
              <a:t>（大部分需要现金付款！）</a:t>
            </a:r>
            <a:endParaRPr kumimoji="1" lang="en-US" altLang="zh-CN" sz="1600" dirty="0"/>
          </a:p>
          <a:p>
            <a:pPr>
              <a:lnSpc>
                <a:spcPct val="150000"/>
              </a:lnSpc>
            </a:pPr>
            <a:r>
              <a:rPr kumimoji="1" lang="en-US" altLang="zh-CN" sz="1600" b="1" dirty="0"/>
              <a:t>2</a:t>
            </a:r>
            <a:r>
              <a:rPr kumimoji="1" lang="zh-CN" altLang="en-US" sz="1600" b="1" dirty="0"/>
              <a:t>、准备电话卡</a:t>
            </a:r>
            <a:endParaRPr kumimoji="1" lang="en-US" altLang="zh-CN" sz="1600" b="1" dirty="0"/>
          </a:p>
          <a:p>
            <a:pPr marL="742950" lvl="1" indent="-285750">
              <a:lnSpc>
                <a:spcPct val="150000"/>
              </a:lnSpc>
              <a:buFont typeface="Arial" panose="020B0604020202020204" pitchFamily="34" charset="0"/>
              <a:buChar char="•"/>
            </a:pPr>
            <a:r>
              <a:rPr kumimoji="1" lang="zh-CN" altLang="en-US" sz="1600" dirty="0"/>
              <a:t>过关时需要填写隔离住址及联系电话</a:t>
            </a:r>
            <a:endParaRPr kumimoji="1" lang="en-US" altLang="zh-CN" sz="1600" dirty="0"/>
          </a:p>
          <a:p>
            <a:pPr marL="742950" lvl="1" indent="-285750">
              <a:lnSpc>
                <a:spcPct val="150000"/>
              </a:lnSpc>
              <a:buFont typeface="Arial" panose="020B0604020202020204" pitchFamily="34" charset="0"/>
              <a:buChar char="•"/>
            </a:pPr>
            <a:r>
              <a:rPr kumimoji="1" lang="zh-CN" altLang="en-US" sz="1600" b="1" dirty="0"/>
              <a:t>购买香港电话卡：</a:t>
            </a:r>
            <a:r>
              <a:rPr kumimoji="1" lang="en-US" altLang="zh-CN" sz="1600" b="1" dirty="0">
                <a:solidFill>
                  <a:srgbClr val="003974"/>
                </a:solidFill>
              </a:rPr>
              <a:t>tb</a:t>
            </a:r>
            <a:r>
              <a:rPr kumimoji="1" lang="zh-CN" altLang="en-US" sz="1600" b="1" dirty="0">
                <a:solidFill>
                  <a:srgbClr val="003974"/>
                </a:solidFill>
              </a:rPr>
              <a:t>购买</a:t>
            </a:r>
            <a:r>
              <a:rPr kumimoji="1" lang="zh-CN" altLang="en-US" sz="1600" dirty="0"/>
              <a:t>（比较方便、价格不高，但毕竟不是几大运营商正规销售渠道，需要自己甄别一下</a:t>
            </a:r>
            <a:r>
              <a:rPr kumimoji="1" lang="en-US" altLang="zh-CN" sz="1600" dirty="0"/>
              <a:t>)</a:t>
            </a:r>
            <a:r>
              <a:rPr kumimoji="1" lang="zh-CN" altLang="en-US" sz="1600" dirty="0"/>
              <a:t>；</a:t>
            </a:r>
            <a:r>
              <a:rPr kumimoji="1" lang="zh-CN" altLang="en-US" sz="1600" b="1" dirty="0">
                <a:solidFill>
                  <a:srgbClr val="003974"/>
                </a:solidFill>
              </a:rPr>
              <a:t>屈臣氏、百佳、惠康等超市购买</a:t>
            </a:r>
            <a:r>
              <a:rPr kumimoji="1" lang="en-US" altLang="zh-CN" sz="1600" b="1" dirty="0" err="1">
                <a:solidFill>
                  <a:srgbClr val="003974"/>
                </a:solidFill>
              </a:rPr>
              <a:t>SoSim</a:t>
            </a:r>
            <a:r>
              <a:rPr kumimoji="1" lang="zh-CN" altLang="en-US" sz="1600" b="1" dirty="0">
                <a:solidFill>
                  <a:srgbClr val="003974"/>
                </a:solidFill>
              </a:rPr>
              <a:t>卡</a:t>
            </a:r>
            <a:r>
              <a:rPr kumimoji="1" lang="zh-CN" altLang="en-US" sz="1600" dirty="0"/>
              <a:t>（</a:t>
            </a:r>
            <a:r>
              <a:rPr kumimoji="1" lang="en-US" altLang="zh-CN" sz="1600" dirty="0"/>
              <a:t>33</a:t>
            </a:r>
            <a:r>
              <a:rPr kumimoji="1" lang="zh-CN" altLang="en-US" sz="1600" dirty="0"/>
              <a:t>港币</a:t>
            </a:r>
            <a:r>
              <a:rPr kumimoji="1" lang="en-US" altLang="zh-CN" sz="1600" dirty="0"/>
              <a:t>/</a:t>
            </a:r>
            <a:r>
              <a:rPr kumimoji="1" lang="zh-CN" altLang="en-US" sz="1600" dirty="0"/>
              <a:t>月）；大礼包赠送</a:t>
            </a:r>
            <a:r>
              <a:rPr kumimoji="1" lang="zh-CN" altLang="en-US" sz="1600" b="1" dirty="0">
                <a:solidFill>
                  <a:srgbClr val="003974"/>
                </a:solidFill>
              </a:rPr>
              <a:t>移动</a:t>
            </a:r>
            <a:r>
              <a:rPr kumimoji="1" lang="zh-CN" altLang="en-US" sz="1600" dirty="0"/>
              <a:t>的电话卡</a:t>
            </a:r>
            <a:r>
              <a:rPr kumimoji="1" lang="en-US" altLang="zh-CN" sz="1600" dirty="0"/>
              <a:t>~</a:t>
            </a:r>
          </a:p>
          <a:p>
            <a:pPr marL="742950" lvl="1" indent="-285750">
              <a:lnSpc>
                <a:spcPct val="150000"/>
              </a:lnSpc>
              <a:buFont typeface="Arial" panose="020B0604020202020204" pitchFamily="34" charset="0"/>
              <a:buChar char="•"/>
            </a:pPr>
            <a:r>
              <a:rPr kumimoji="1" lang="zh-CN" altLang="en-US" sz="1600" dirty="0"/>
              <a:t>仍然使用大陆电话卡：</a:t>
            </a:r>
            <a:r>
              <a:rPr kumimoji="1" lang="zh-CN" altLang="en-US" sz="1600" b="1" dirty="0">
                <a:solidFill>
                  <a:srgbClr val="003974"/>
                </a:solidFill>
              </a:rPr>
              <a:t>开通漫游</a:t>
            </a:r>
            <a:endParaRPr kumimoji="1" lang="en-US" altLang="zh-CN" sz="1600" b="1" dirty="0">
              <a:solidFill>
                <a:srgbClr val="003974"/>
              </a:solidFill>
            </a:endParaRPr>
          </a:p>
          <a:p>
            <a:pPr>
              <a:lnSpc>
                <a:spcPct val="150000"/>
              </a:lnSpc>
            </a:pPr>
            <a:r>
              <a:rPr kumimoji="1" lang="en-US" altLang="zh-CN" sz="1600" b="1" dirty="0"/>
              <a:t>3</a:t>
            </a:r>
            <a:r>
              <a:rPr kumimoji="1" lang="zh-CN" altLang="en-US" sz="1600" b="1" dirty="0"/>
              <a:t>、预约办理香港身份证</a:t>
            </a:r>
            <a:endParaRPr kumimoji="1" lang="en-US" altLang="zh-CN" sz="1600" b="1" dirty="0"/>
          </a:p>
          <a:p>
            <a:pPr marL="742950" lvl="1" indent="-285750">
              <a:lnSpc>
                <a:spcPct val="150000"/>
              </a:lnSpc>
              <a:buFont typeface="Arial" panose="020B0604020202020204" pitchFamily="34" charset="0"/>
              <a:buChar char="•"/>
            </a:pPr>
            <a:r>
              <a:rPr kumimoji="1" lang="zh-CN" altLang="en-US" sz="1600" dirty="0"/>
              <a:t>身份证办理攻略见右</a:t>
            </a:r>
            <a:endParaRPr kumimoji="1" lang="en-US" altLang="zh-CN" sz="1600" dirty="0"/>
          </a:p>
          <a:p>
            <a:pPr>
              <a:lnSpc>
                <a:spcPct val="150000"/>
              </a:lnSpc>
            </a:pPr>
            <a:r>
              <a:rPr kumimoji="1" lang="en-US" altLang="zh-CN" sz="1600" b="1" dirty="0"/>
              <a:t>4</a:t>
            </a:r>
            <a:r>
              <a:rPr kumimoji="1" lang="zh-CN" altLang="en-US" sz="1600" b="1" dirty="0"/>
              <a:t>、学生八达通</a:t>
            </a:r>
            <a:endParaRPr kumimoji="1" lang="en-US" altLang="zh-CN" sz="1600" b="1" dirty="0"/>
          </a:p>
          <a:p>
            <a:pPr marL="742950" lvl="1" indent="-285750">
              <a:lnSpc>
                <a:spcPct val="150000"/>
              </a:lnSpc>
              <a:buFont typeface="Arial" panose="020B0604020202020204" pitchFamily="34" charset="0"/>
              <a:buChar char="•"/>
            </a:pPr>
            <a:r>
              <a:rPr kumimoji="1" lang="zh-CN" altLang="en-US" sz="1600" dirty="0"/>
              <a:t>办理指南见右。审批时间较长，可以先去港铁站</a:t>
            </a:r>
            <a:r>
              <a:rPr kumimoji="1" lang="en-US" altLang="zh-CN" sz="1600" dirty="0"/>
              <a:t>/7-11</a:t>
            </a:r>
            <a:r>
              <a:rPr kumimoji="1" lang="zh-CN" altLang="en-US" sz="1600" dirty="0"/>
              <a:t>买一张临时八达通（但</a:t>
            </a:r>
            <a:r>
              <a:rPr lang="zh-CN" altLang="en-US" sz="1600" dirty="0"/>
              <a:t>临时学生八达通丢失无补一定保管好！</a:t>
            </a:r>
            <a:r>
              <a:rPr kumimoji="1" lang="zh-CN" altLang="en-US" sz="1600" dirty="0"/>
              <a:t>）收到学生八达通后可在港铁站退掉临时八达通</a:t>
            </a:r>
            <a:endParaRPr kumimoji="1" lang="en-US" altLang="zh-CN" sz="1600" dirty="0"/>
          </a:p>
          <a:p>
            <a:pPr>
              <a:lnSpc>
                <a:spcPct val="150000"/>
              </a:lnSpc>
            </a:pPr>
            <a:endParaRPr kumimoji="1" lang="zh-CN" altLang="en-US" sz="1600" dirty="0"/>
          </a:p>
        </p:txBody>
      </p:sp>
      <p:grpSp>
        <p:nvGrpSpPr>
          <p:cNvPr id="10" name="组合 9">
            <a:extLst>
              <a:ext uri="{FF2B5EF4-FFF2-40B4-BE49-F238E27FC236}">
                <a16:creationId xmlns:a16="http://schemas.microsoft.com/office/drawing/2014/main" id="{5572AA17-9CAB-F847-BEE0-8DAB0234397C}"/>
              </a:ext>
            </a:extLst>
          </p:cNvPr>
          <p:cNvGrpSpPr/>
          <p:nvPr/>
        </p:nvGrpSpPr>
        <p:grpSpPr>
          <a:xfrm>
            <a:off x="8827541" y="1103955"/>
            <a:ext cx="2221435" cy="2412052"/>
            <a:chOff x="8637814" y="918029"/>
            <a:chExt cx="2465614" cy="2809098"/>
          </a:xfrm>
        </p:grpSpPr>
        <p:pic>
          <p:nvPicPr>
            <p:cNvPr id="5" name="图片 4" descr="QR 代码&#10;&#10;描述已自动生成">
              <a:extLst>
                <a:ext uri="{FF2B5EF4-FFF2-40B4-BE49-F238E27FC236}">
                  <a16:creationId xmlns:a16="http://schemas.microsoft.com/office/drawing/2014/main" id="{AAD72993-298E-9040-8E03-9943C1B70A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7814" y="918029"/>
              <a:ext cx="2465614" cy="2465614"/>
            </a:xfrm>
            <a:prstGeom prst="rect">
              <a:avLst/>
            </a:prstGeom>
          </p:spPr>
        </p:pic>
        <p:sp>
          <p:nvSpPr>
            <p:cNvPr id="2" name="文本框 1">
              <a:extLst>
                <a:ext uri="{FF2B5EF4-FFF2-40B4-BE49-F238E27FC236}">
                  <a16:creationId xmlns:a16="http://schemas.microsoft.com/office/drawing/2014/main" id="{47277EDA-12E1-644B-8F2F-FB4444C12A2A}"/>
                </a:ext>
              </a:extLst>
            </p:cNvPr>
            <p:cNvSpPr txBox="1"/>
            <p:nvPr/>
          </p:nvSpPr>
          <p:spPr>
            <a:xfrm>
              <a:off x="8812242" y="3332844"/>
              <a:ext cx="2254607" cy="394283"/>
            </a:xfrm>
            <a:prstGeom prst="rect">
              <a:avLst/>
            </a:prstGeom>
            <a:noFill/>
          </p:spPr>
          <p:txBody>
            <a:bodyPr wrap="none" rtlCol="0">
              <a:spAutoFit/>
            </a:bodyPr>
            <a:lstStyle/>
            <a:p>
              <a:r>
                <a:rPr kumimoji="1" lang="zh-CN" altLang="en-US" sz="1600" dirty="0">
                  <a:solidFill>
                    <a:srgbClr val="003974"/>
                  </a:solidFill>
                  <a:latin typeface="Microsoft YaHei" panose="020B0503020204020204" pitchFamily="34" charset="-122"/>
                  <a:ea typeface="Microsoft YaHei" panose="020B0503020204020204" pitchFamily="34" charset="-122"/>
                </a:rPr>
                <a:t>香港身份证办理攻略</a:t>
              </a:r>
            </a:p>
          </p:txBody>
        </p:sp>
      </p:grpSp>
      <p:grpSp>
        <p:nvGrpSpPr>
          <p:cNvPr id="9" name="组合 8">
            <a:extLst>
              <a:ext uri="{FF2B5EF4-FFF2-40B4-BE49-F238E27FC236}">
                <a16:creationId xmlns:a16="http://schemas.microsoft.com/office/drawing/2014/main" id="{E841A521-49DE-C544-940D-387EACA4540F}"/>
              </a:ext>
            </a:extLst>
          </p:cNvPr>
          <p:cNvGrpSpPr/>
          <p:nvPr/>
        </p:nvGrpSpPr>
        <p:grpSpPr>
          <a:xfrm>
            <a:off x="8854006" y="3782275"/>
            <a:ext cx="2221435" cy="2398189"/>
            <a:chOff x="8637814" y="3702176"/>
            <a:chExt cx="2436586" cy="2770706"/>
          </a:xfrm>
        </p:grpSpPr>
        <p:pic>
          <p:nvPicPr>
            <p:cNvPr id="7" name="图片 6" descr="QR 代码&#10;&#10;描述已自动生成">
              <a:extLst>
                <a:ext uri="{FF2B5EF4-FFF2-40B4-BE49-F238E27FC236}">
                  <a16:creationId xmlns:a16="http://schemas.microsoft.com/office/drawing/2014/main" id="{74911475-E9B4-354A-A14A-19F014773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7814" y="3702176"/>
              <a:ext cx="2436586" cy="2436586"/>
            </a:xfrm>
            <a:prstGeom prst="rect">
              <a:avLst/>
            </a:prstGeom>
          </p:spPr>
        </p:pic>
        <p:sp>
          <p:nvSpPr>
            <p:cNvPr id="8" name="文本框 7">
              <a:extLst>
                <a:ext uri="{FF2B5EF4-FFF2-40B4-BE49-F238E27FC236}">
                  <a16:creationId xmlns:a16="http://schemas.microsoft.com/office/drawing/2014/main" id="{800548CC-2375-7E48-B4E4-62831491A91E}"/>
                </a:ext>
              </a:extLst>
            </p:cNvPr>
            <p:cNvSpPr txBox="1"/>
            <p:nvPr/>
          </p:nvSpPr>
          <p:spPr>
            <a:xfrm>
              <a:off x="8739542" y="6081739"/>
              <a:ext cx="2228063" cy="391143"/>
            </a:xfrm>
            <a:prstGeom prst="rect">
              <a:avLst/>
            </a:prstGeom>
            <a:noFill/>
          </p:spPr>
          <p:txBody>
            <a:bodyPr wrap="none" rtlCol="0">
              <a:spAutoFit/>
            </a:bodyPr>
            <a:lstStyle/>
            <a:p>
              <a:r>
                <a:rPr kumimoji="1" lang="zh-CN" altLang="en-US" sz="1600" dirty="0">
                  <a:solidFill>
                    <a:srgbClr val="003974"/>
                  </a:solidFill>
                  <a:latin typeface="Microsoft YaHei" panose="020B0503020204020204" pitchFamily="34" charset="-122"/>
                  <a:ea typeface="Microsoft YaHei" panose="020B0503020204020204" pitchFamily="34" charset="-122"/>
                </a:rPr>
                <a:t>学生八达通办理指南</a:t>
              </a:r>
            </a:p>
          </p:txBody>
        </p:sp>
      </p:grpSp>
    </p:spTree>
    <p:extLst>
      <p:ext uri="{BB962C8B-B14F-4D97-AF65-F5344CB8AC3E}">
        <p14:creationId xmlns:p14="http://schemas.microsoft.com/office/powerpoint/2010/main" val="108699839"/>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7">
            <a:extLst>
              <a:ext uri="{FF2B5EF4-FFF2-40B4-BE49-F238E27FC236}">
                <a16:creationId xmlns:a16="http://schemas.microsoft.com/office/drawing/2014/main" id="{0141C28D-9218-8B44-9B73-E12B2E459619}"/>
              </a:ext>
            </a:extLst>
          </p:cNvPr>
          <p:cNvSpPr>
            <a:spLocks noGrp="1"/>
          </p:cNvSpPr>
          <p:nvPr>
            <p:ph type="title"/>
          </p:nvPr>
        </p:nvSpPr>
        <p:spPr>
          <a:xfrm>
            <a:off x="838200" y="0"/>
            <a:ext cx="10515600" cy="1038372"/>
          </a:xfrm>
        </p:spPr>
        <p:txBody>
          <a:bodyPr>
            <a:normAutofit/>
          </a:body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五、生活物资购买</a:t>
            </a:r>
          </a:p>
        </p:txBody>
      </p:sp>
      <p:sp>
        <p:nvSpPr>
          <p:cNvPr id="10" name="矩形 9">
            <a:extLst>
              <a:ext uri="{FF2B5EF4-FFF2-40B4-BE49-F238E27FC236}">
                <a16:creationId xmlns:a16="http://schemas.microsoft.com/office/drawing/2014/main" id="{6EEE6530-66B2-0D49-8AE3-8AFB67925FBF}"/>
              </a:ext>
            </a:extLst>
          </p:cNvPr>
          <p:cNvSpPr/>
          <p:nvPr/>
        </p:nvSpPr>
        <p:spPr>
          <a:xfrm>
            <a:off x="1988128" y="1056282"/>
            <a:ext cx="7966364" cy="5225469"/>
          </a:xfrm>
          <a:prstGeom prst="rect">
            <a:avLst/>
          </a:prstGeom>
        </p:spPr>
        <p:txBody>
          <a:bodyPr wrap="square">
            <a:spAutoFit/>
          </a:bodyPr>
          <a:lstStyle/>
          <a:p>
            <a:pPr>
              <a:lnSpc>
                <a:spcPct val="150000"/>
              </a:lnSpc>
            </a:pPr>
            <a:r>
              <a:rPr lang="zh-CN" altLang="en-US" sz="1600" b="1" dirty="0"/>
              <a:t>实体店：</a:t>
            </a:r>
          </a:p>
          <a:p>
            <a:pPr lvl="1">
              <a:lnSpc>
                <a:spcPct val="150000"/>
              </a:lnSpc>
            </a:pPr>
            <a:r>
              <a:rPr lang="zh-CN" altLang="en-US" sz="1600" b="1" dirty="0"/>
              <a:t>1、便利店：</a:t>
            </a:r>
            <a:endParaRPr lang="en-US" altLang="zh-CN" sz="1600" b="1" dirty="0"/>
          </a:p>
          <a:p>
            <a:pPr lvl="2">
              <a:lnSpc>
                <a:spcPct val="150000"/>
              </a:lnSpc>
            </a:pPr>
            <a:r>
              <a:rPr lang="zh-CN" altLang="en-US" sz="1600" dirty="0"/>
              <a:t>香港的便利店随处可见，较多的有7-11、OK便利店等，提供各种饮食和杂货；</a:t>
            </a:r>
          </a:p>
          <a:p>
            <a:pPr lvl="1">
              <a:lnSpc>
                <a:spcPct val="150000"/>
              </a:lnSpc>
            </a:pPr>
            <a:r>
              <a:rPr lang="zh-CN" altLang="en-US" sz="1600" b="1" dirty="0"/>
              <a:t>2、超市：</a:t>
            </a:r>
            <a:endParaRPr lang="en-US" altLang="zh-CN" sz="1600" b="1" dirty="0"/>
          </a:p>
          <a:p>
            <a:pPr lvl="2">
              <a:lnSpc>
                <a:spcPct val="150000"/>
              </a:lnSpc>
            </a:pPr>
            <a:r>
              <a:rPr lang="zh-CN" altLang="en-US" sz="1600" dirty="0"/>
              <a:t>惠康、百佳、一田超市等在全港有许多家店铺；</a:t>
            </a:r>
          </a:p>
          <a:p>
            <a:pPr lvl="1">
              <a:lnSpc>
                <a:spcPct val="150000"/>
              </a:lnSpc>
            </a:pPr>
            <a:r>
              <a:rPr lang="zh-CN" altLang="en-US" sz="1600" b="1" dirty="0"/>
              <a:t>3、日用品：</a:t>
            </a:r>
            <a:endParaRPr lang="en-US" altLang="zh-CN" sz="1600" b="1" dirty="0"/>
          </a:p>
          <a:p>
            <a:pPr lvl="2">
              <a:lnSpc>
                <a:spcPct val="150000"/>
              </a:lnSpc>
            </a:pPr>
            <a:r>
              <a:rPr lang="zh-CN" altLang="en-US" sz="1600" dirty="0"/>
              <a:t>万宁、屈臣氏、日本城等。</a:t>
            </a:r>
          </a:p>
          <a:p>
            <a:pPr>
              <a:lnSpc>
                <a:spcPct val="150000"/>
              </a:lnSpc>
            </a:pPr>
            <a:r>
              <a:rPr lang="zh-CN" altLang="en-US" sz="1600" b="1" dirty="0"/>
              <a:t>线上购物及外卖：</a:t>
            </a:r>
          </a:p>
          <a:p>
            <a:pPr lvl="1">
              <a:lnSpc>
                <a:spcPct val="150000"/>
              </a:lnSpc>
            </a:pPr>
            <a:r>
              <a:rPr lang="zh-CN" altLang="en-US" sz="1600" b="1" dirty="0"/>
              <a:t>1.惠康、百佳等超市：</a:t>
            </a:r>
            <a:endParaRPr lang="en-US" altLang="zh-CN" sz="1600" b="1" dirty="0"/>
          </a:p>
          <a:p>
            <a:pPr lvl="2">
              <a:lnSpc>
                <a:spcPct val="150000"/>
              </a:lnSpc>
            </a:pPr>
            <a:r>
              <a:rPr lang="zh-CN" altLang="en-US" sz="1600" dirty="0"/>
              <a:t>都有自己的线上购物平台；</a:t>
            </a:r>
          </a:p>
          <a:p>
            <a:pPr lvl="1">
              <a:lnSpc>
                <a:spcPct val="150000"/>
              </a:lnSpc>
            </a:pPr>
            <a:r>
              <a:rPr lang="zh-CN" altLang="en-US" sz="1600" b="1" dirty="0"/>
              <a:t>2.HKTVmall：</a:t>
            </a:r>
            <a:endParaRPr lang="en-US" altLang="zh-CN" sz="1600" b="1" dirty="0"/>
          </a:p>
          <a:p>
            <a:pPr lvl="2">
              <a:lnSpc>
                <a:spcPct val="150000"/>
              </a:lnSpc>
            </a:pPr>
            <a:r>
              <a:rPr lang="zh-CN" altLang="en-US" sz="1600" dirty="0"/>
              <a:t>香港电视网上购物，食品、日用品、家居电器等都有卖；</a:t>
            </a:r>
            <a:endParaRPr lang="en-US" altLang="zh-CN" sz="1600" dirty="0"/>
          </a:p>
          <a:p>
            <a:pPr lvl="1">
              <a:lnSpc>
                <a:spcPct val="150000"/>
              </a:lnSpc>
            </a:pPr>
            <a:r>
              <a:rPr lang="zh-CN" altLang="en-US" sz="1600" b="1" dirty="0"/>
              <a:t>3.外卖：</a:t>
            </a:r>
            <a:endParaRPr lang="en-US" altLang="zh-CN" sz="1600" b="1" dirty="0"/>
          </a:p>
          <a:p>
            <a:pPr lvl="2">
              <a:lnSpc>
                <a:spcPct val="150000"/>
              </a:lnSpc>
            </a:pPr>
            <a:r>
              <a:rPr lang="zh-CN" altLang="en-US" sz="1600" dirty="0"/>
              <a:t>foodpanda、deliveroo等。</a:t>
            </a:r>
          </a:p>
        </p:txBody>
      </p:sp>
    </p:spTree>
    <p:extLst>
      <p:ext uri="{BB962C8B-B14F-4D97-AF65-F5344CB8AC3E}">
        <p14:creationId xmlns:p14="http://schemas.microsoft.com/office/powerpoint/2010/main" val="639260038"/>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7">
            <a:extLst>
              <a:ext uri="{FF2B5EF4-FFF2-40B4-BE49-F238E27FC236}">
                <a16:creationId xmlns:a16="http://schemas.microsoft.com/office/drawing/2014/main" id="{0141C28D-9218-8B44-9B73-E12B2E459619}"/>
              </a:ext>
            </a:extLst>
          </p:cNvPr>
          <p:cNvSpPr>
            <a:spLocks noGrp="1"/>
          </p:cNvSpPr>
          <p:nvPr>
            <p:ph type="title"/>
          </p:nvPr>
        </p:nvSpPr>
        <p:spPr>
          <a:xfrm>
            <a:off x="838200" y="0"/>
            <a:ext cx="10515600" cy="1038372"/>
          </a:xfrm>
        </p:spPr>
        <p:txBody>
          <a:bodyPr>
            <a:normAutofit/>
          </a:bodyPr>
          <a:lstStyle/>
          <a:p>
            <a:r>
              <a:rPr lang="zh-CN" altLang="en-US" sz="3200" dirty="0">
                <a:solidFill>
                  <a:schemeClr val="accent5">
                    <a:lumMod val="50000"/>
                  </a:schemeClr>
                </a:solidFill>
                <a:latin typeface="Microsoft YaHei" panose="020B0503020204020204" pitchFamily="34" charset="-122"/>
                <a:ea typeface="Microsoft YaHei" panose="020B0503020204020204" pitchFamily="34" charset="-122"/>
              </a:rPr>
              <a:t>六、周边环境</a:t>
            </a:r>
          </a:p>
        </p:txBody>
      </p:sp>
      <p:sp>
        <p:nvSpPr>
          <p:cNvPr id="6" name="文本框 5">
            <a:extLst>
              <a:ext uri="{FF2B5EF4-FFF2-40B4-BE49-F238E27FC236}">
                <a16:creationId xmlns:a16="http://schemas.microsoft.com/office/drawing/2014/main" id="{69FF198D-9E4B-124F-9E2C-2DF411233E02}"/>
              </a:ext>
            </a:extLst>
          </p:cNvPr>
          <p:cNvSpPr txBox="1"/>
          <p:nvPr/>
        </p:nvSpPr>
        <p:spPr>
          <a:xfrm>
            <a:off x="508567" y="1030242"/>
            <a:ext cx="7028305" cy="2062103"/>
          </a:xfrm>
          <a:prstGeom prst="rect">
            <a:avLst/>
          </a:prstGeom>
          <a:noFill/>
        </p:spPr>
        <p:txBody>
          <a:bodyPr wrap="square" rtlCol="0">
            <a:spAutoFit/>
          </a:bodyPr>
          <a:lstStyle/>
          <a:p>
            <a:r>
              <a:rPr kumimoji="1" lang="zh-CN" altLang="en-US" sz="1600" b="1" dirty="0"/>
              <a:t>宝琳：</a:t>
            </a:r>
            <a:endParaRPr kumimoji="1" lang="en-US" altLang="zh-CN" sz="1600" b="1" dirty="0"/>
          </a:p>
          <a:p>
            <a:pPr marL="742950" lvl="1" indent="-285750">
              <a:buFont typeface="Arial" panose="020B0604020202020204" pitchFamily="34" charset="0"/>
              <a:buChar char="•"/>
            </a:pPr>
            <a:r>
              <a:rPr kumimoji="1" lang="zh-CN" altLang="en-US" sz="1600" b="1" dirty="0"/>
              <a:t>公共交通：</a:t>
            </a:r>
            <a:r>
              <a:rPr kumimoji="1" lang="zh-CN" altLang="en-US" sz="1600" dirty="0"/>
              <a:t>到学校</a:t>
            </a:r>
            <a:r>
              <a:rPr kumimoji="1" lang="en-US" altLang="zh-CN" sz="1600" dirty="0"/>
              <a:t>30min</a:t>
            </a:r>
            <a:r>
              <a:rPr kumimoji="1" lang="zh-CN" altLang="en-US" sz="1600" dirty="0"/>
              <a:t>左右</a:t>
            </a:r>
            <a:endParaRPr kumimoji="1" lang="en-US" altLang="zh-CN" sz="1600" dirty="0"/>
          </a:p>
          <a:p>
            <a:pPr lvl="2"/>
            <a:r>
              <a:rPr kumimoji="1" lang="en-US" altLang="zh-CN" sz="1600" b="1" dirty="0"/>
              <a:t>-</a:t>
            </a:r>
            <a:r>
              <a:rPr kumimoji="1" lang="zh-CN" altLang="en-US" sz="1600" dirty="0"/>
              <a:t>先做地铁到坑口，再转</a:t>
            </a:r>
            <a:r>
              <a:rPr kumimoji="1" lang="en-US" altLang="zh-CN" sz="1600" dirty="0"/>
              <a:t>11M</a:t>
            </a:r>
            <a:r>
              <a:rPr kumimoji="1" lang="zh-CN" altLang="en-US" sz="1600" dirty="0"/>
              <a:t>小巴（班次多，小巴速度超快）</a:t>
            </a:r>
            <a:endParaRPr kumimoji="1" lang="en-US" altLang="zh-CN" sz="1600" dirty="0"/>
          </a:p>
          <a:p>
            <a:pPr lvl="2"/>
            <a:r>
              <a:rPr kumimoji="1" lang="en-US" altLang="zh-CN" sz="1600" b="1" dirty="0"/>
              <a:t>-</a:t>
            </a:r>
            <a:r>
              <a:rPr kumimoji="1" lang="en-US" altLang="zh-CN" sz="1600" dirty="0"/>
              <a:t>91M</a:t>
            </a:r>
            <a:r>
              <a:rPr kumimoji="1" lang="zh-CN" altLang="en-US" sz="1600" dirty="0"/>
              <a:t>大巴直达（班次较少，大巴速度较慢，可下载</a:t>
            </a:r>
            <a:r>
              <a:rPr kumimoji="1" lang="en-US" altLang="zh-CN" sz="1600" dirty="0" err="1"/>
              <a:t>Moovit</a:t>
            </a:r>
            <a:r>
              <a:rPr kumimoji="1" lang="zh-CN" altLang="en-US" sz="1600" dirty="0"/>
              <a:t>等</a:t>
            </a:r>
            <a:r>
              <a:rPr kumimoji="1" lang="en-US" altLang="zh-CN" sz="1600" dirty="0"/>
              <a:t>app</a:t>
            </a:r>
            <a:r>
              <a:rPr kumimoji="1" lang="zh-CN" altLang="en-US" sz="1600" dirty="0"/>
              <a:t>查看公交班次；来回两趟都乘坐</a:t>
            </a:r>
            <a:r>
              <a:rPr kumimoji="1" lang="en-US" altLang="zh-CN" sz="1600" dirty="0"/>
              <a:t>91M</a:t>
            </a:r>
            <a:r>
              <a:rPr kumimoji="1" lang="zh-CN" altLang="en-US" sz="1600" dirty="0"/>
              <a:t>返程时在学校拍卡有优惠！）</a:t>
            </a:r>
            <a:endParaRPr kumimoji="1" lang="en-US" altLang="zh-CN" sz="1600" dirty="0"/>
          </a:p>
          <a:p>
            <a:pPr marL="742950" lvl="1" indent="-285750">
              <a:buFont typeface="Arial" panose="020B0604020202020204" pitchFamily="34" charset="0"/>
              <a:buChar char="•"/>
            </a:pPr>
            <a:r>
              <a:rPr kumimoji="1" lang="en-US" altLang="zh-CN" sz="1600" b="1" dirty="0"/>
              <a:t>Shopping</a:t>
            </a:r>
            <a:r>
              <a:rPr kumimoji="1" lang="zh-CN" altLang="en-US" sz="1600" b="1" dirty="0"/>
              <a:t> </a:t>
            </a:r>
            <a:r>
              <a:rPr kumimoji="1" lang="en-US" altLang="zh-CN" sz="1600" b="1" dirty="0"/>
              <a:t>Mall</a:t>
            </a:r>
            <a:r>
              <a:rPr kumimoji="1" lang="zh-CN" altLang="en-US" sz="1600" b="1" dirty="0"/>
              <a:t>：</a:t>
            </a:r>
            <a:r>
              <a:rPr kumimoji="1" lang="zh-CN" altLang="en-US" sz="1600" dirty="0"/>
              <a:t>新都城中心（</a:t>
            </a:r>
            <a:r>
              <a:rPr kumimoji="1" lang="en-US" altLang="zh-CN" sz="1600" dirty="0"/>
              <a:t>DHC</a:t>
            </a:r>
            <a:r>
              <a:rPr kumimoji="1" lang="zh-CN" altLang="en-US" sz="1600" dirty="0"/>
              <a:t>，</a:t>
            </a:r>
            <a:r>
              <a:rPr kumimoji="1" lang="en-US" altLang="zh-CN" sz="1600" dirty="0"/>
              <a:t>Zara</a:t>
            </a:r>
            <a:r>
              <a:rPr kumimoji="1" lang="zh-CN" altLang="en-US" sz="1600" dirty="0"/>
              <a:t>，</a:t>
            </a:r>
            <a:r>
              <a:rPr kumimoji="1" lang="en-US" altLang="zh-CN" sz="1600" dirty="0" err="1"/>
              <a:t>Levis</a:t>
            </a:r>
            <a:r>
              <a:rPr kumimoji="1" lang="zh-CN" altLang="en-US" sz="1600" dirty="0"/>
              <a:t>，海马，雅芳婷，万宁，丰泽，进口食品大超市</a:t>
            </a:r>
            <a:r>
              <a:rPr kumimoji="1" lang="en-US" altLang="zh-CN" sz="1600" dirty="0"/>
              <a:t>&amp;</a:t>
            </a:r>
            <a:r>
              <a:rPr kumimoji="1" lang="zh-CN" altLang="en-US" sz="1600" dirty="0"/>
              <a:t>奶茶店，</a:t>
            </a:r>
            <a:r>
              <a:rPr kumimoji="1" lang="en-US" altLang="zh-CN" sz="1600" dirty="0" err="1"/>
              <a:t>sasa</a:t>
            </a:r>
            <a:r>
              <a:rPr kumimoji="1" lang="zh-CN" altLang="en-US" sz="1600" dirty="0"/>
              <a:t>，</a:t>
            </a:r>
            <a:r>
              <a:rPr kumimoji="1" lang="en-US" altLang="zh-CN" sz="1600" dirty="0" err="1"/>
              <a:t>colormix</a:t>
            </a:r>
            <a:r>
              <a:rPr kumimoji="1" lang="zh-CN" altLang="en-US" sz="1600" dirty="0"/>
              <a:t>，</a:t>
            </a:r>
            <a:r>
              <a:rPr kumimoji="1" lang="en-US" altLang="zh-CN" sz="1600" dirty="0"/>
              <a:t>fancy</a:t>
            </a:r>
            <a:r>
              <a:rPr kumimoji="1" lang="zh-CN" altLang="en-US" sz="1600" dirty="0"/>
              <a:t>等，电影院）</a:t>
            </a:r>
            <a:endParaRPr kumimoji="1" lang="en-US" altLang="zh-CN" sz="1600" dirty="0"/>
          </a:p>
        </p:txBody>
      </p:sp>
      <p:sp>
        <p:nvSpPr>
          <p:cNvPr id="7" name="文本框 6">
            <a:extLst>
              <a:ext uri="{FF2B5EF4-FFF2-40B4-BE49-F238E27FC236}">
                <a16:creationId xmlns:a16="http://schemas.microsoft.com/office/drawing/2014/main" id="{AD9282BE-CA34-F748-9E43-9DEE74CB51A6}"/>
              </a:ext>
            </a:extLst>
          </p:cNvPr>
          <p:cNvSpPr txBox="1"/>
          <p:nvPr/>
        </p:nvSpPr>
        <p:spPr>
          <a:xfrm>
            <a:off x="508567" y="3187389"/>
            <a:ext cx="7135235" cy="1077218"/>
          </a:xfrm>
          <a:prstGeom prst="rect">
            <a:avLst/>
          </a:prstGeom>
          <a:noFill/>
        </p:spPr>
        <p:txBody>
          <a:bodyPr wrap="square" rtlCol="0">
            <a:spAutoFit/>
          </a:bodyPr>
          <a:lstStyle/>
          <a:p>
            <a:r>
              <a:rPr kumimoji="1" lang="zh-CN" altLang="en-US" sz="1600" b="1" dirty="0"/>
              <a:t>坑口：</a:t>
            </a:r>
            <a:endParaRPr kumimoji="1" lang="en-US" altLang="zh-CN" sz="1600" b="1" dirty="0"/>
          </a:p>
          <a:p>
            <a:pPr marL="742950" lvl="1" indent="-285750">
              <a:buFont typeface="Arial" panose="020B0604020202020204" pitchFamily="34" charset="0"/>
              <a:buChar char="•"/>
            </a:pPr>
            <a:r>
              <a:rPr kumimoji="1" lang="zh-CN" altLang="en-US" sz="1600" b="1" dirty="0"/>
              <a:t>公共交通：</a:t>
            </a:r>
            <a:r>
              <a:rPr kumimoji="1" lang="zh-CN" altLang="en-US" sz="1600" dirty="0"/>
              <a:t>到学校小巴</a:t>
            </a:r>
            <a:r>
              <a:rPr kumimoji="1" lang="en-US" altLang="zh-CN" sz="1600" dirty="0"/>
              <a:t>10-15min</a:t>
            </a:r>
            <a:r>
              <a:rPr kumimoji="1" lang="zh-CN" altLang="en-US" sz="1600" dirty="0"/>
              <a:t>左右</a:t>
            </a:r>
            <a:endParaRPr kumimoji="1" lang="en-US" altLang="zh-CN" sz="1600" dirty="0"/>
          </a:p>
          <a:p>
            <a:pPr marL="742950" lvl="1" indent="-285750">
              <a:buFont typeface="Arial" panose="020B0604020202020204" pitchFamily="34" charset="0"/>
              <a:buChar char="•"/>
            </a:pPr>
            <a:r>
              <a:rPr kumimoji="1" lang="en-US" altLang="zh-CN" sz="1600" b="1" dirty="0"/>
              <a:t>Shopping</a:t>
            </a:r>
            <a:r>
              <a:rPr kumimoji="1" lang="zh-CN" altLang="en-US" sz="1600" b="1" dirty="0"/>
              <a:t> </a:t>
            </a:r>
            <a:r>
              <a:rPr kumimoji="1" lang="en-US" altLang="zh-CN" sz="1600" b="1" dirty="0"/>
              <a:t>Mall</a:t>
            </a:r>
            <a:r>
              <a:rPr kumimoji="1" lang="zh-CN" altLang="en-US" sz="1600" b="1" dirty="0"/>
              <a:t>：</a:t>
            </a:r>
            <a:r>
              <a:rPr kumimoji="1" lang="zh-CN" altLang="en-US" sz="1600" dirty="0"/>
              <a:t>东港城（购物略少，吃的比较多：绝味鸭脖、继光香香鸡、争鲜寿司等，大型超市又一城、街市）</a:t>
            </a:r>
          </a:p>
        </p:txBody>
      </p:sp>
      <p:sp>
        <p:nvSpPr>
          <p:cNvPr id="8" name="文本框 7">
            <a:extLst>
              <a:ext uri="{FF2B5EF4-FFF2-40B4-BE49-F238E27FC236}">
                <a16:creationId xmlns:a16="http://schemas.microsoft.com/office/drawing/2014/main" id="{9A62C4FD-7338-AA4B-9B65-014C0490CCC9}"/>
              </a:ext>
            </a:extLst>
          </p:cNvPr>
          <p:cNvSpPr txBox="1"/>
          <p:nvPr/>
        </p:nvSpPr>
        <p:spPr>
          <a:xfrm>
            <a:off x="508567" y="4697832"/>
            <a:ext cx="7028305" cy="1569660"/>
          </a:xfrm>
          <a:prstGeom prst="rect">
            <a:avLst/>
          </a:prstGeom>
          <a:noFill/>
        </p:spPr>
        <p:txBody>
          <a:bodyPr wrap="square" rtlCol="0">
            <a:spAutoFit/>
          </a:bodyPr>
          <a:lstStyle/>
          <a:p>
            <a:r>
              <a:rPr kumimoji="1" lang="zh-CN" altLang="en-US" sz="1600" b="1" dirty="0"/>
              <a:t>将军澳（狭义，指将军澳地铁站周边）：</a:t>
            </a:r>
            <a:endParaRPr kumimoji="1" lang="en-US" altLang="zh-CN" sz="1600" b="1" dirty="0"/>
          </a:p>
          <a:p>
            <a:pPr marL="742950" lvl="1" indent="-285750">
              <a:buFont typeface="Arial" panose="020B0604020202020204" pitchFamily="34" charset="0"/>
              <a:buChar char="•"/>
            </a:pPr>
            <a:r>
              <a:rPr kumimoji="1" lang="zh-CN" altLang="en-US" sz="1600" b="1" dirty="0"/>
              <a:t>交通：</a:t>
            </a:r>
            <a:r>
              <a:rPr kumimoji="1" lang="zh-CN" altLang="en-US" sz="1600" dirty="0"/>
              <a:t>到学校</a:t>
            </a:r>
            <a:r>
              <a:rPr kumimoji="1" lang="en-US" altLang="zh-CN" sz="1600" dirty="0"/>
              <a:t>30min</a:t>
            </a:r>
            <a:r>
              <a:rPr kumimoji="1" lang="zh-CN" altLang="en-US" sz="1600" dirty="0"/>
              <a:t>左右</a:t>
            </a:r>
            <a:endParaRPr kumimoji="1" lang="en-US" altLang="zh-CN" sz="1600" dirty="0"/>
          </a:p>
          <a:p>
            <a:pPr lvl="2"/>
            <a:r>
              <a:rPr kumimoji="1" lang="en-US" altLang="zh-CN" sz="1600" b="1" dirty="0"/>
              <a:t>-</a:t>
            </a:r>
            <a:r>
              <a:rPr kumimoji="1" lang="zh-CN" altLang="en-US" sz="1600" dirty="0"/>
              <a:t>先坐地铁到坑口，再转小巴</a:t>
            </a:r>
            <a:endParaRPr kumimoji="1" lang="en-US" altLang="zh-CN" sz="1600" dirty="0"/>
          </a:p>
          <a:p>
            <a:pPr lvl="2"/>
            <a:r>
              <a:rPr kumimoji="1" lang="en-US" altLang="zh-CN" sz="1600" b="1" dirty="0"/>
              <a:t>-</a:t>
            </a:r>
            <a:r>
              <a:rPr kumimoji="1" lang="en-US" altLang="zh-CN" sz="1600" dirty="0"/>
              <a:t>792</a:t>
            </a:r>
            <a:r>
              <a:rPr kumimoji="1" lang="zh-CN" altLang="en-US" sz="1600" dirty="0"/>
              <a:t>大巴直达</a:t>
            </a:r>
            <a:endParaRPr kumimoji="1" lang="en-US" altLang="zh-CN" sz="1600" b="1" dirty="0"/>
          </a:p>
          <a:p>
            <a:pPr marL="742950" lvl="1" indent="-285750">
              <a:buFont typeface="Arial" panose="020B0604020202020204" pitchFamily="34" charset="0"/>
              <a:buChar char="•"/>
            </a:pPr>
            <a:r>
              <a:rPr kumimoji="1" lang="en-US" altLang="zh-CN" sz="1600" b="1" dirty="0"/>
              <a:t>Shopping</a:t>
            </a:r>
            <a:r>
              <a:rPr kumimoji="1" lang="zh-CN" altLang="en-US" sz="1600" b="1" dirty="0"/>
              <a:t> </a:t>
            </a:r>
            <a:r>
              <a:rPr kumimoji="1" lang="en-US" altLang="zh-CN" sz="1600" b="1" dirty="0"/>
              <a:t>mall</a:t>
            </a:r>
            <a:r>
              <a:rPr kumimoji="1" lang="zh-CN" altLang="en-US" sz="1600" b="1" dirty="0"/>
              <a:t>：</a:t>
            </a:r>
            <a:r>
              <a:rPr kumimoji="1" lang="en-US" altLang="zh-CN" sz="1600" dirty="0"/>
              <a:t>popcorn</a:t>
            </a:r>
            <a:r>
              <a:rPr kumimoji="1" lang="zh-CN" altLang="en-US" sz="1600" dirty="0"/>
              <a:t>、将军澳中心、将军澳广场等；迪卡侬旗舰店</a:t>
            </a:r>
          </a:p>
        </p:txBody>
      </p:sp>
      <p:pic>
        <p:nvPicPr>
          <p:cNvPr id="10" name="图片 9" descr="图形用户界面, 网站&#10;&#10;描述已自动生成">
            <a:extLst>
              <a:ext uri="{FF2B5EF4-FFF2-40B4-BE49-F238E27FC236}">
                <a16:creationId xmlns:a16="http://schemas.microsoft.com/office/drawing/2014/main" id="{7549EF79-FC6F-584F-B3E8-C796A32DC6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1409" y="2621466"/>
            <a:ext cx="2452024" cy="1866390"/>
          </a:xfrm>
          <a:prstGeom prst="rect">
            <a:avLst/>
          </a:prstGeom>
        </p:spPr>
      </p:pic>
      <p:pic>
        <p:nvPicPr>
          <p:cNvPr id="12" name="图片 11">
            <a:extLst>
              <a:ext uri="{FF2B5EF4-FFF2-40B4-BE49-F238E27FC236}">
                <a16:creationId xmlns:a16="http://schemas.microsoft.com/office/drawing/2014/main" id="{20227C0D-7CBC-1841-AEA8-42ED29560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009" y="909883"/>
            <a:ext cx="3051905" cy="1844281"/>
          </a:xfrm>
          <a:prstGeom prst="rect">
            <a:avLst/>
          </a:prstGeom>
        </p:spPr>
      </p:pic>
      <p:pic>
        <p:nvPicPr>
          <p:cNvPr id="14" name="图片 13" descr="图形用户界面&#10;&#10;描述已自动生成">
            <a:extLst>
              <a:ext uri="{FF2B5EF4-FFF2-40B4-BE49-F238E27FC236}">
                <a16:creationId xmlns:a16="http://schemas.microsoft.com/office/drawing/2014/main" id="{E16FF9AC-BE22-7348-B4BB-BABE292FC9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3802" y="4507295"/>
            <a:ext cx="3802927" cy="2139336"/>
          </a:xfrm>
          <a:prstGeom prst="rect">
            <a:avLst/>
          </a:prstGeom>
        </p:spPr>
      </p:pic>
    </p:spTree>
    <p:extLst>
      <p:ext uri="{BB962C8B-B14F-4D97-AF65-F5344CB8AC3E}">
        <p14:creationId xmlns:p14="http://schemas.microsoft.com/office/powerpoint/2010/main" val="2388141756"/>
      </p:ext>
    </p:extLst>
  </p:cSld>
  <p:clrMapOvr>
    <a:masterClrMapping/>
  </p:clrMapOvr>
  <p:transition spd="slow">
    <p:wipe dir="r"/>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4354</TotalTime>
  <Words>1617</Words>
  <Application>Microsoft Macintosh PowerPoint</Application>
  <PresentationFormat>宽屏</PresentationFormat>
  <Paragraphs>140</Paragraphs>
  <Slides>12</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12</vt:i4>
      </vt:variant>
    </vt:vector>
  </HeadingPairs>
  <TitlesOfParts>
    <vt:vector size="18" baseType="lpstr">
      <vt:lpstr>等线</vt:lpstr>
      <vt:lpstr>等线 Light</vt:lpstr>
      <vt:lpstr>Microsoft YaHei</vt:lpstr>
      <vt:lpstr>Arial</vt:lpstr>
      <vt:lpstr>Times New Roman</vt:lpstr>
      <vt:lpstr>Office 主题​​</vt:lpstr>
      <vt:lpstr>主题一：行前准备介绍</vt:lpstr>
      <vt:lpstr>一、重要证件</vt:lpstr>
      <vt:lpstr>PowerPoint 演示文稿</vt:lpstr>
      <vt:lpstr>PowerPoint 演示文稿</vt:lpstr>
      <vt:lpstr>三、生活物品</vt:lpstr>
      <vt:lpstr>三、生活物品</vt:lpstr>
      <vt:lpstr>四、初到香港</vt:lpstr>
      <vt:lpstr>五、生活物资购买</vt:lpstr>
      <vt:lpstr>六、周边环境</vt:lpstr>
      <vt:lpstr>PowerPoint 演示文稿</vt:lpstr>
      <vt:lpstr>PowerPoint 演示文稿</vt:lpstr>
      <vt:lpstr>我们在美丽的科大等着你们😀😉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Yu WANG</dc:creator>
  <cp:lastModifiedBy>LI Zhaoyu</cp:lastModifiedBy>
  <cp:revision>68</cp:revision>
  <dcterms:created xsi:type="dcterms:W3CDTF">2020-12-30T08:26:54Z</dcterms:created>
  <dcterms:modified xsi:type="dcterms:W3CDTF">2022-07-08T16:06:26Z</dcterms:modified>
</cp:coreProperties>
</file>